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80" r:id="rId4"/>
  </p:sldMasterIdLst>
  <p:notesMasterIdLst>
    <p:notesMasterId r:id="rId39"/>
  </p:notesMasterIdLst>
  <p:sldIdLst>
    <p:sldId id="256" r:id="rId5"/>
    <p:sldId id="258" r:id="rId6"/>
    <p:sldId id="290" r:id="rId7"/>
    <p:sldId id="291" r:id="rId8"/>
    <p:sldId id="259" r:id="rId9"/>
    <p:sldId id="260" r:id="rId10"/>
    <p:sldId id="262" r:id="rId11"/>
    <p:sldId id="292" r:id="rId12"/>
    <p:sldId id="293" r:id="rId13"/>
    <p:sldId id="296" r:id="rId14"/>
    <p:sldId id="297" r:id="rId15"/>
    <p:sldId id="298" r:id="rId16"/>
    <p:sldId id="299" r:id="rId17"/>
    <p:sldId id="300" r:id="rId18"/>
    <p:sldId id="301" r:id="rId19"/>
    <p:sldId id="302" r:id="rId20"/>
    <p:sldId id="303" r:id="rId21"/>
    <p:sldId id="304" r:id="rId22"/>
    <p:sldId id="305" r:id="rId23"/>
    <p:sldId id="306" r:id="rId24"/>
    <p:sldId id="307" r:id="rId25"/>
    <p:sldId id="308" r:id="rId26"/>
    <p:sldId id="310" r:id="rId27"/>
    <p:sldId id="312" r:id="rId28"/>
    <p:sldId id="315" r:id="rId29"/>
    <p:sldId id="326" r:id="rId30"/>
    <p:sldId id="327" r:id="rId31"/>
    <p:sldId id="316" r:id="rId32"/>
    <p:sldId id="317" r:id="rId33"/>
    <p:sldId id="318" r:id="rId34"/>
    <p:sldId id="319" r:id="rId35"/>
    <p:sldId id="320" r:id="rId36"/>
    <p:sldId id="323" r:id="rId37"/>
    <p:sldId id="321" r:id="rId38"/>
  </p:sldIdLst>
  <p:sldSz cx="12192000" cy="6858000"/>
  <p:notesSz cx="7102475" cy="1023461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Francesco Micheli" initials="FM"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838" autoAdjust="0"/>
    <p:restoredTop sz="91415" autoAdjust="0"/>
  </p:normalViewPr>
  <p:slideViewPr>
    <p:cSldViewPr snapToGrid="0">
      <p:cViewPr varScale="1">
        <p:scale>
          <a:sx n="114" d="100"/>
          <a:sy n="114" d="100"/>
        </p:scale>
        <p:origin x="480" y="144"/>
      </p:cViewPr>
      <p:guideLst>
        <p:guide orient="horz" pos="2160"/>
        <p:guide pos="3840"/>
      </p:guideLst>
    </p:cSldViewPr>
  </p:slideViewPr>
  <p:notesTextViewPr>
    <p:cViewPr>
      <p:scale>
        <a:sx n="1" d="1"/>
        <a:sy n="1" d="1"/>
      </p:scale>
      <p:origin x="0" y="0"/>
    </p:cViewPr>
  </p:notesTextViewPr>
  <p:notesViewPr>
    <p:cSldViewPr snapToGrid="0">
      <p:cViewPr varScale="1">
        <p:scale>
          <a:sx n="85" d="100"/>
          <a:sy n="85" d="100"/>
        </p:scale>
        <p:origin x="3804"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commentAuthors" Target="commentAuthor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1" y="0"/>
            <a:ext cx="3077739" cy="513508"/>
          </a:xfrm>
          <a:prstGeom prst="rect">
            <a:avLst/>
          </a:prstGeom>
        </p:spPr>
        <p:txBody>
          <a:bodyPr vert="horz" lIns="94787" tIns="47393" rIns="94787" bIns="47393" rtlCol="0"/>
          <a:lstStyle>
            <a:lvl1pPr algn="l">
              <a:defRPr sz="1200"/>
            </a:lvl1pPr>
          </a:lstStyle>
          <a:p>
            <a:endParaRPr lang="it-IT"/>
          </a:p>
        </p:txBody>
      </p:sp>
      <p:sp>
        <p:nvSpPr>
          <p:cNvPr id="3" name="Segnaposto data 2"/>
          <p:cNvSpPr>
            <a:spLocks noGrp="1"/>
          </p:cNvSpPr>
          <p:nvPr>
            <p:ph type="dt" idx="1"/>
          </p:nvPr>
        </p:nvSpPr>
        <p:spPr>
          <a:xfrm>
            <a:off x="4023093" y="0"/>
            <a:ext cx="3077739" cy="513508"/>
          </a:xfrm>
          <a:prstGeom prst="rect">
            <a:avLst/>
          </a:prstGeom>
        </p:spPr>
        <p:txBody>
          <a:bodyPr vert="horz" lIns="94787" tIns="47393" rIns="94787" bIns="47393" rtlCol="0"/>
          <a:lstStyle>
            <a:lvl1pPr algn="r">
              <a:defRPr sz="1200"/>
            </a:lvl1pPr>
          </a:lstStyle>
          <a:p>
            <a:fld id="{3FD08024-59CB-4662-93EC-9BC606183642}" type="datetimeFigureOut">
              <a:rPr lang="it-IT" smtClean="0"/>
              <a:t>20/11/2019</a:t>
            </a:fld>
            <a:endParaRPr lang="it-IT"/>
          </a:p>
        </p:txBody>
      </p:sp>
      <p:sp>
        <p:nvSpPr>
          <p:cNvPr id="4" name="Segnaposto immagine diapositiva 3"/>
          <p:cNvSpPr>
            <a:spLocks noGrp="1" noRot="1" noChangeAspect="1"/>
          </p:cNvSpPr>
          <p:nvPr>
            <p:ph type="sldImg" idx="2"/>
          </p:nvPr>
        </p:nvSpPr>
        <p:spPr>
          <a:xfrm>
            <a:off x="481013" y="1279525"/>
            <a:ext cx="6140450" cy="3454400"/>
          </a:xfrm>
          <a:prstGeom prst="rect">
            <a:avLst/>
          </a:prstGeom>
          <a:noFill/>
          <a:ln w="12700">
            <a:solidFill>
              <a:prstClr val="black"/>
            </a:solidFill>
          </a:ln>
        </p:spPr>
        <p:txBody>
          <a:bodyPr vert="horz" lIns="94787" tIns="47393" rIns="94787" bIns="47393" rtlCol="0" anchor="ctr"/>
          <a:lstStyle/>
          <a:p>
            <a:endParaRPr lang="it-IT"/>
          </a:p>
        </p:txBody>
      </p:sp>
      <p:sp>
        <p:nvSpPr>
          <p:cNvPr id="5" name="Segnaposto note 4"/>
          <p:cNvSpPr>
            <a:spLocks noGrp="1"/>
          </p:cNvSpPr>
          <p:nvPr>
            <p:ph type="body" sz="quarter" idx="3"/>
          </p:nvPr>
        </p:nvSpPr>
        <p:spPr>
          <a:xfrm>
            <a:off x="710248" y="4925407"/>
            <a:ext cx="5681980" cy="4029879"/>
          </a:xfrm>
          <a:prstGeom prst="rect">
            <a:avLst/>
          </a:prstGeom>
        </p:spPr>
        <p:txBody>
          <a:bodyPr vert="horz" lIns="94787" tIns="47393" rIns="94787" bIns="47393" rtlCol="0"/>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1" y="9721107"/>
            <a:ext cx="3077739" cy="513507"/>
          </a:xfrm>
          <a:prstGeom prst="rect">
            <a:avLst/>
          </a:prstGeom>
        </p:spPr>
        <p:txBody>
          <a:bodyPr vert="horz" lIns="94787" tIns="47393" rIns="94787" bIns="47393" rtlCol="0" anchor="b"/>
          <a:lstStyle>
            <a:lvl1pPr algn="l">
              <a:defRPr sz="1200"/>
            </a:lvl1pPr>
          </a:lstStyle>
          <a:p>
            <a:endParaRPr lang="it-IT"/>
          </a:p>
        </p:txBody>
      </p:sp>
      <p:sp>
        <p:nvSpPr>
          <p:cNvPr id="7" name="Segnaposto numero diapositiva 6"/>
          <p:cNvSpPr>
            <a:spLocks noGrp="1"/>
          </p:cNvSpPr>
          <p:nvPr>
            <p:ph type="sldNum" sz="quarter" idx="5"/>
          </p:nvPr>
        </p:nvSpPr>
        <p:spPr>
          <a:xfrm>
            <a:off x="4023093" y="9721107"/>
            <a:ext cx="3077739" cy="513507"/>
          </a:xfrm>
          <a:prstGeom prst="rect">
            <a:avLst/>
          </a:prstGeom>
        </p:spPr>
        <p:txBody>
          <a:bodyPr vert="horz" lIns="94787" tIns="47393" rIns="94787" bIns="47393" rtlCol="0" anchor="b"/>
          <a:lstStyle>
            <a:lvl1pPr algn="r">
              <a:defRPr sz="1200"/>
            </a:lvl1pPr>
          </a:lstStyle>
          <a:p>
            <a:fld id="{98422002-6BC6-45DB-AD2A-5CF1F6012BC7}" type="slidenum">
              <a:rPr lang="it-IT" smtClean="0"/>
              <a:t>‹N›</a:t>
            </a:fld>
            <a:endParaRPr lang="it-IT"/>
          </a:p>
        </p:txBody>
      </p:sp>
    </p:spTree>
    <p:extLst>
      <p:ext uri="{BB962C8B-B14F-4D97-AF65-F5344CB8AC3E}">
        <p14:creationId xmlns:p14="http://schemas.microsoft.com/office/powerpoint/2010/main" val="3206610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titolo">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it-IT"/>
              <a:t>Fare clic per modificare lo stile del titolo</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it-IT"/>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06C2A4DA-C8D9-4CEE-B329-BD13FA05E17B}" type="datetime1">
              <a:rPr lang="it-IT" smtClean="0"/>
              <a:t>20/11/2019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CFDACF-13EC-4135-9547-E4FC8DE1E292}" type="slidenum">
              <a:rPr lang="it-IT" smtClean="0"/>
              <a:t>‹N›</a:t>
            </a:fld>
            <a:endParaRPr lang="it-IT"/>
          </a:p>
        </p:txBody>
      </p:sp>
    </p:spTree>
    <p:extLst>
      <p:ext uri="{BB962C8B-B14F-4D97-AF65-F5344CB8AC3E}">
        <p14:creationId xmlns:p14="http://schemas.microsoft.com/office/powerpoint/2010/main" val="3668530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Vertical Text Placeholder 2"/>
          <p:cNvSpPr>
            <a:spLocks noGrp="1"/>
          </p:cNvSpPr>
          <p:nvPr>
            <p:ph type="body" orient="vert" idx="1"/>
          </p:nvPr>
        </p:nvSpPr>
        <p:spPr/>
        <p:txBody>
          <a:bodyPr vert="eaVert" ancho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1C5461E2-978C-4D11-BA24-339B06358A9B}" type="datetime1">
              <a:rPr lang="it-IT" smtClean="0"/>
              <a:t>20/11/2019</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BCCFDACF-13EC-4135-9547-E4FC8DE1E292}" type="slidenum">
              <a:rPr lang="it-IT" smtClean="0"/>
              <a:t>‹N›</a:t>
            </a:fld>
            <a:endParaRPr lang="it-IT"/>
          </a:p>
        </p:txBody>
      </p:sp>
    </p:spTree>
    <p:extLst>
      <p:ext uri="{BB962C8B-B14F-4D97-AF65-F5344CB8AC3E}">
        <p14:creationId xmlns:p14="http://schemas.microsoft.com/office/powerpoint/2010/main" val="19118856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it-IT"/>
              <a:t>Fare clic per modificare lo stile del titolo</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7" name="Date Placeholder 6"/>
          <p:cNvSpPr>
            <a:spLocks noGrp="1"/>
          </p:cNvSpPr>
          <p:nvPr>
            <p:ph type="dt" sz="half" idx="10"/>
          </p:nvPr>
        </p:nvSpPr>
        <p:spPr/>
        <p:txBody>
          <a:bodyPr/>
          <a:lstStyle/>
          <a:p>
            <a:fld id="{1093984D-D3C4-4FD9-BF6F-914C7F361A48}" type="datetime1">
              <a:rPr lang="it-IT" smtClean="0"/>
              <a:t>20/11/2019</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BCCFDACF-13EC-4135-9547-E4FC8DE1E292}" type="slidenum">
              <a:rPr lang="it-IT" smtClean="0"/>
              <a:t>‹N›</a:t>
            </a:fld>
            <a:endParaRPr lang="it-IT"/>
          </a:p>
        </p:txBody>
      </p:sp>
    </p:spTree>
    <p:extLst>
      <p:ext uri="{BB962C8B-B14F-4D97-AF65-F5344CB8AC3E}">
        <p14:creationId xmlns:p14="http://schemas.microsoft.com/office/powerpoint/2010/main" val="2633698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idx="1"/>
          </p:nvPr>
        </p:nvSpPr>
        <p:spPr/>
        <p:txBody>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10"/>
          </p:nvPr>
        </p:nvSpPr>
        <p:spPr/>
        <p:txBody>
          <a:bodyPr/>
          <a:lstStyle/>
          <a:p>
            <a:fld id="{84D5CADF-10E8-4FD8-95E3-C08A6A1EE6FC}" type="datetime1">
              <a:rPr lang="it-IT" smtClean="0"/>
              <a:t>20/11/2019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CFDACF-13EC-4135-9547-E4FC8DE1E292}" type="slidenum">
              <a:rPr lang="it-IT" smtClean="0"/>
              <a:t>‹N›</a:t>
            </a:fld>
            <a:endParaRPr lang="it-IT"/>
          </a:p>
        </p:txBody>
      </p:sp>
    </p:spTree>
    <p:extLst>
      <p:ext uri="{BB962C8B-B14F-4D97-AF65-F5344CB8AC3E}">
        <p14:creationId xmlns:p14="http://schemas.microsoft.com/office/powerpoint/2010/main" val="224364831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it-IT"/>
              <a:t>Fare clic per modificare lo stile del titolo</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a:t>Modifica gli stili del testo dello schema</a:t>
            </a:r>
          </a:p>
        </p:txBody>
      </p:sp>
      <p:sp>
        <p:nvSpPr>
          <p:cNvPr id="4" name="Date Placeholder 3"/>
          <p:cNvSpPr>
            <a:spLocks noGrp="1"/>
          </p:cNvSpPr>
          <p:nvPr>
            <p:ph type="dt" sz="half" idx="10"/>
          </p:nvPr>
        </p:nvSpPr>
        <p:spPr/>
        <p:txBody>
          <a:bodyPr/>
          <a:lstStyle/>
          <a:p>
            <a:fld id="{FC66159F-3706-471A-88AF-CB88ABC80331}" type="datetime1">
              <a:rPr lang="it-IT" smtClean="0"/>
              <a:t>20/11/2019</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BCCFDACF-13EC-4135-9547-E4FC8DE1E292}" type="slidenum">
              <a:rPr lang="it-IT" smtClean="0"/>
              <a:t>‹N›</a:t>
            </a:fld>
            <a:endParaRPr lang="it-IT"/>
          </a:p>
        </p:txBody>
      </p:sp>
    </p:spTree>
    <p:extLst>
      <p:ext uri="{BB962C8B-B14F-4D97-AF65-F5344CB8AC3E}">
        <p14:creationId xmlns:p14="http://schemas.microsoft.com/office/powerpoint/2010/main" val="21845235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a:t>Fare clic per modificare lo stile del titolo</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8" name="Date Placeholder 7"/>
          <p:cNvSpPr>
            <a:spLocks noGrp="1"/>
          </p:cNvSpPr>
          <p:nvPr>
            <p:ph type="dt" sz="half" idx="10"/>
          </p:nvPr>
        </p:nvSpPr>
        <p:spPr/>
        <p:txBody>
          <a:bodyPr/>
          <a:lstStyle/>
          <a:p>
            <a:fld id="{6A6016E6-8EB1-4277-8712-CE3C73B68303}" type="datetime1">
              <a:rPr lang="it-IT" smtClean="0"/>
              <a:t>20/11/2019</a:t>
            </a:fld>
            <a:endParaRPr lang="it-IT"/>
          </a:p>
        </p:txBody>
      </p:sp>
      <p:sp>
        <p:nvSpPr>
          <p:cNvPr id="9" name="Footer Placeholder 8"/>
          <p:cNvSpPr>
            <a:spLocks noGrp="1"/>
          </p:cNvSpPr>
          <p:nvPr>
            <p:ph type="ftr" sz="quarter" idx="11"/>
          </p:nvPr>
        </p:nvSpPr>
        <p:spPr/>
        <p:txBody>
          <a:bodyPr/>
          <a:lstStyle/>
          <a:p>
            <a:endParaRPr lang="it-IT"/>
          </a:p>
        </p:txBody>
      </p:sp>
      <p:sp>
        <p:nvSpPr>
          <p:cNvPr id="10" name="Slide Number Placeholder 9"/>
          <p:cNvSpPr>
            <a:spLocks noGrp="1"/>
          </p:cNvSpPr>
          <p:nvPr>
            <p:ph type="sldNum" sz="quarter" idx="12"/>
          </p:nvPr>
        </p:nvSpPr>
        <p:spPr/>
        <p:txBody>
          <a:bodyPr/>
          <a:lstStyle/>
          <a:p>
            <a:fld id="{BCCFDACF-13EC-4135-9547-E4FC8DE1E292}" type="slidenum">
              <a:rPr lang="it-IT" smtClean="0"/>
              <a:t>‹N›</a:t>
            </a:fld>
            <a:endParaRPr lang="it-IT"/>
          </a:p>
        </p:txBody>
      </p:sp>
    </p:spTree>
    <p:extLst>
      <p:ext uri="{BB962C8B-B14F-4D97-AF65-F5344CB8AC3E}">
        <p14:creationId xmlns:p14="http://schemas.microsoft.com/office/powerpoint/2010/main" val="20739610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it-IT"/>
              <a:t>Fare clic per modificare lo stile del titolo</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Modifica gli stili del testo dello schema</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2" name="Date Placeholder 1"/>
          <p:cNvSpPr>
            <a:spLocks noGrp="1"/>
          </p:cNvSpPr>
          <p:nvPr>
            <p:ph type="dt" sz="half" idx="10"/>
          </p:nvPr>
        </p:nvSpPr>
        <p:spPr/>
        <p:txBody>
          <a:bodyPr/>
          <a:lstStyle/>
          <a:p>
            <a:fld id="{159B0CD7-86D4-4C92-B2A8-7C7519FBD723}" type="datetime1">
              <a:rPr lang="it-IT" smtClean="0"/>
              <a:t>20/11/2019</a:t>
            </a:fld>
            <a:endParaRPr lang="it-IT"/>
          </a:p>
        </p:txBody>
      </p:sp>
      <p:sp>
        <p:nvSpPr>
          <p:cNvPr id="11" name="Footer Placeholder 10"/>
          <p:cNvSpPr>
            <a:spLocks noGrp="1"/>
          </p:cNvSpPr>
          <p:nvPr>
            <p:ph type="ftr" sz="quarter" idx="11"/>
          </p:nvPr>
        </p:nvSpPr>
        <p:spPr/>
        <p:txBody>
          <a:bodyPr/>
          <a:lstStyle/>
          <a:p>
            <a:endParaRPr lang="it-IT"/>
          </a:p>
        </p:txBody>
      </p:sp>
      <p:sp>
        <p:nvSpPr>
          <p:cNvPr id="12" name="Slide Number Placeholder 11"/>
          <p:cNvSpPr>
            <a:spLocks noGrp="1"/>
          </p:cNvSpPr>
          <p:nvPr>
            <p:ph type="sldNum" sz="quarter" idx="12"/>
          </p:nvPr>
        </p:nvSpPr>
        <p:spPr/>
        <p:txBody>
          <a:bodyPr/>
          <a:lstStyle/>
          <a:p>
            <a:fld id="{BCCFDACF-13EC-4135-9547-E4FC8DE1E292}" type="slidenum">
              <a:rPr lang="it-IT" smtClean="0"/>
              <a:t>‹N›</a:t>
            </a:fld>
            <a:endParaRPr lang="it-IT"/>
          </a:p>
        </p:txBody>
      </p:sp>
    </p:spTree>
    <p:extLst>
      <p:ext uri="{BB962C8B-B14F-4D97-AF65-F5344CB8AC3E}">
        <p14:creationId xmlns:p14="http://schemas.microsoft.com/office/powerpoint/2010/main" val="22540494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it-IT"/>
              <a:t>Fare clic per modificare lo stile del titolo</a:t>
            </a:r>
            <a:endParaRPr lang="en-US" dirty="0"/>
          </a:p>
        </p:txBody>
      </p:sp>
      <p:sp>
        <p:nvSpPr>
          <p:cNvPr id="2" name="Date Placeholder 1"/>
          <p:cNvSpPr>
            <a:spLocks noGrp="1"/>
          </p:cNvSpPr>
          <p:nvPr>
            <p:ph type="dt" sz="half" idx="10"/>
          </p:nvPr>
        </p:nvSpPr>
        <p:spPr/>
        <p:txBody>
          <a:bodyPr/>
          <a:lstStyle/>
          <a:p>
            <a:fld id="{0D2B36A9-5095-471A-88EC-5994F7F6AFD6}" type="datetime1">
              <a:rPr lang="it-IT" smtClean="0"/>
              <a:t>20/11/2019</a:t>
            </a:fld>
            <a:endParaRPr lang="it-IT"/>
          </a:p>
        </p:txBody>
      </p:sp>
      <p:sp>
        <p:nvSpPr>
          <p:cNvPr id="7" name="Footer Placeholder 6"/>
          <p:cNvSpPr>
            <a:spLocks noGrp="1"/>
          </p:cNvSpPr>
          <p:nvPr>
            <p:ph type="ftr" sz="quarter" idx="11"/>
          </p:nvPr>
        </p:nvSpPr>
        <p:spPr/>
        <p:txBody>
          <a:bodyPr/>
          <a:lstStyle/>
          <a:p>
            <a:endParaRPr lang="it-IT"/>
          </a:p>
        </p:txBody>
      </p:sp>
      <p:sp>
        <p:nvSpPr>
          <p:cNvPr id="8" name="Slide Number Placeholder 7"/>
          <p:cNvSpPr>
            <a:spLocks noGrp="1"/>
          </p:cNvSpPr>
          <p:nvPr>
            <p:ph type="sldNum" sz="quarter" idx="12"/>
          </p:nvPr>
        </p:nvSpPr>
        <p:spPr/>
        <p:txBody>
          <a:bodyPr/>
          <a:lstStyle/>
          <a:p>
            <a:fld id="{BCCFDACF-13EC-4135-9547-E4FC8DE1E292}" type="slidenum">
              <a:rPr lang="it-IT" smtClean="0"/>
              <a:t>‹N›</a:t>
            </a:fld>
            <a:endParaRPr lang="it-IT"/>
          </a:p>
        </p:txBody>
      </p:sp>
    </p:spTree>
    <p:extLst>
      <p:ext uri="{BB962C8B-B14F-4D97-AF65-F5344CB8AC3E}">
        <p14:creationId xmlns:p14="http://schemas.microsoft.com/office/powerpoint/2010/main" val="30814253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uota">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C916D40-AB04-42CD-B3A4-1D861FD22B94}" type="datetime1">
              <a:rPr lang="it-IT" smtClean="0"/>
              <a:t>20/11/2019</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BCCFDACF-13EC-4135-9547-E4FC8DE1E292}" type="slidenum">
              <a:rPr lang="it-IT" smtClean="0"/>
              <a:t>‹N›</a:t>
            </a:fld>
            <a:endParaRPr lang="it-IT"/>
          </a:p>
        </p:txBody>
      </p:sp>
    </p:spTree>
    <p:extLst>
      <p:ext uri="{BB962C8B-B14F-4D97-AF65-F5344CB8AC3E}">
        <p14:creationId xmlns:p14="http://schemas.microsoft.com/office/powerpoint/2010/main" val="13438395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it-IT"/>
              <a:t>Fare clic per modificare lo stile del titolo</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8" name="Date Placeholder 7"/>
          <p:cNvSpPr>
            <a:spLocks noGrp="1"/>
          </p:cNvSpPr>
          <p:nvPr>
            <p:ph type="dt" sz="half" idx="10"/>
          </p:nvPr>
        </p:nvSpPr>
        <p:spPr/>
        <p:txBody>
          <a:bodyPr/>
          <a:lstStyle/>
          <a:p>
            <a:fld id="{196F892F-D8FB-4FFA-A9DA-BA4EAD6C4E01}" type="datetime1">
              <a:rPr lang="it-IT" smtClean="0"/>
              <a:t>20/11/2019</a:t>
            </a:fld>
            <a:endParaRPr lang="it-IT"/>
          </a:p>
        </p:txBody>
      </p:sp>
      <p:sp>
        <p:nvSpPr>
          <p:cNvPr id="9" name="Footer Placeholder 8"/>
          <p:cNvSpPr>
            <a:spLocks noGrp="1"/>
          </p:cNvSpPr>
          <p:nvPr>
            <p:ph type="ftr" sz="quarter" idx="11"/>
          </p:nvPr>
        </p:nvSpPr>
        <p:spPr/>
        <p:txBody>
          <a:bodyPr/>
          <a:lstStyle/>
          <a:p>
            <a:endParaRPr lang="it-IT"/>
          </a:p>
        </p:txBody>
      </p:sp>
      <p:sp>
        <p:nvSpPr>
          <p:cNvPr id="10" name="Slide Number Placeholder 9"/>
          <p:cNvSpPr>
            <a:spLocks noGrp="1"/>
          </p:cNvSpPr>
          <p:nvPr>
            <p:ph type="sldNum" sz="quarter" idx="12"/>
          </p:nvPr>
        </p:nvSpPr>
        <p:spPr/>
        <p:txBody>
          <a:bodyPr/>
          <a:lstStyle/>
          <a:p>
            <a:fld id="{BCCFDACF-13EC-4135-9547-E4FC8DE1E292}" type="slidenum">
              <a:rPr lang="it-IT" smtClean="0"/>
              <a:t>‹N›</a:t>
            </a:fld>
            <a:endParaRPr lang="it-IT"/>
          </a:p>
        </p:txBody>
      </p:sp>
    </p:spTree>
    <p:extLst>
      <p:ext uri="{BB962C8B-B14F-4D97-AF65-F5344CB8AC3E}">
        <p14:creationId xmlns:p14="http://schemas.microsoft.com/office/powerpoint/2010/main" val="25035948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it-IT"/>
              <a:t>Fare clic per modificare lo stile del titolo</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a:t>Modifica gli stili del testo dello schema</a:t>
            </a:r>
          </a:p>
        </p:txBody>
      </p:sp>
      <p:sp>
        <p:nvSpPr>
          <p:cNvPr id="8" name="Date Placeholder 7"/>
          <p:cNvSpPr>
            <a:spLocks noGrp="1"/>
          </p:cNvSpPr>
          <p:nvPr>
            <p:ph type="dt" sz="half" idx="10"/>
          </p:nvPr>
        </p:nvSpPr>
        <p:spPr/>
        <p:txBody>
          <a:bodyPr/>
          <a:lstStyle/>
          <a:p>
            <a:fld id="{D5FF52EE-26A6-4B31-97EA-205D3887B2CD}" type="datetime1">
              <a:rPr lang="it-IT" smtClean="0"/>
              <a:t>20/11/2019</a:t>
            </a:fld>
            <a:endParaRPr lang="it-IT"/>
          </a:p>
        </p:txBody>
      </p:sp>
      <p:sp>
        <p:nvSpPr>
          <p:cNvPr id="9" name="Footer Placeholder 8"/>
          <p:cNvSpPr>
            <a:spLocks noGrp="1"/>
          </p:cNvSpPr>
          <p:nvPr>
            <p:ph type="ftr" sz="quarter" idx="11"/>
          </p:nvPr>
        </p:nvSpPr>
        <p:spPr>
          <a:xfrm>
            <a:off x="3499101" y="6356350"/>
            <a:ext cx="5911517" cy="365125"/>
          </a:xfrm>
        </p:spPr>
        <p:txBody>
          <a:bodyPr/>
          <a:lstStyle/>
          <a:p>
            <a:endParaRPr lang="it-IT"/>
          </a:p>
        </p:txBody>
      </p:sp>
      <p:sp>
        <p:nvSpPr>
          <p:cNvPr id="10" name="Slide Number Placeholder 9"/>
          <p:cNvSpPr>
            <a:spLocks noGrp="1"/>
          </p:cNvSpPr>
          <p:nvPr>
            <p:ph type="sldNum" sz="quarter" idx="12"/>
          </p:nvPr>
        </p:nvSpPr>
        <p:spPr/>
        <p:txBody>
          <a:bodyPr/>
          <a:lstStyle/>
          <a:p>
            <a:fld id="{BCCFDACF-13EC-4135-9547-E4FC8DE1E292}" type="slidenum">
              <a:rPr lang="it-IT" smtClean="0"/>
              <a:t>‹N›</a:t>
            </a:fld>
            <a:endParaRPr lang="it-IT"/>
          </a:p>
        </p:txBody>
      </p:sp>
    </p:spTree>
    <p:extLst>
      <p:ext uri="{BB962C8B-B14F-4D97-AF65-F5344CB8AC3E}">
        <p14:creationId xmlns:p14="http://schemas.microsoft.com/office/powerpoint/2010/main" val="1612774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it-IT"/>
              <a:t>Fare clic per modificare lo stile del titolo</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it-IT"/>
              <a:t>Modifica gli stili del testo dello schema</a:t>
            </a:r>
          </a:p>
          <a:p>
            <a:pPr lvl="1"/>
            <a:r>
              <a:rPr lang="it-IT"/>
              <a:t>Secondo livello</a:t>
            </a:r>
          </a:p>
          <a:p>
            <a:pPr lvl="2"/>
            <a:r>
              <a:rPr lang="it-IT"/>
              <a:t>Terzo livello</a:t>
            </a:r>
          </a:p>
          <a:p>
            <a:pPr lvl="3"/>
            <a:r>
              <a:rPr lang="it-IT"/>
              <a:t>Quarto livello</a:t>
            </a:r>
          </a:p>
          <a:p>
            <a:pPr lvl="4"/>
            <a:r>
              <a:rPr lang="it-IT"/>
              <a:t>Quinto livello</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6D330EC6-9B48-4396-A175-2F90A8B9D701}" type="datetime1">
              <a:rPr lang="it-IT" smtClean="0"/>
              <a:t>20/11/2019</a:t>
            </a:fld>
            <a:endParaRPr lang="it-IT"/>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it-IT"/>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BCCFDACF-13EC-4135-9547-E4FC8DE1E292}" type="slidenum">
              <a:rPr lang="it-IT" smtClean="0"/>
              <a:t>‹N›</a:t>
            </a:fld>
            <a:endParaRPr lang="it-IT"/>
          </a:p>
        </p:txBody>
      </p:sp>
    </p:spTree>
    <p:extLst>
      <p:ext uri="{BB962C8B-B14F-4D97-AF65-F5344CB8AC3E}">
        <p14:creationId xmlns:p14="http://schemas.microsoft.com/office/powerpoint/2010/main" val="711099833"/>
      </p:ext>
    </p:extLst>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18.PNG"/></Relationships>
</file>

<file path=ppt/slides/_rels/slide1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24.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gif"/><Relationship Id="rId7" Type="http://schemas.openxmlformats.org/officeDocument/2006/relationships/image" Target="../media/image33.PNG"/><Relationship Id="rId2" Type="http://schemas.openxmlformats.org/officeDocument/2006/relationships/image" Target="../media/image29.png"/><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40.PNG"/><Relationship Id="rId4" Type="http://schemas.openxmlformats.org/officeDocument/2006/relationships/image" Target="../media/image39.png"/></Relationships>
</file>

<file path=ppt/slides/_rels/slide2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2.gif"/><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2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2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tscns.regione.sardegna.it/" TargetMode="External"/><Relationship Id="rId2" Type="http://schemas.openxmlformats.org/officeDocument/2006/relationships/hyperlink" Target="https://www.spid.gov.it/richiedi-spid" TargetMode="External"/><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30.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2.gif"/><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3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34.xml.rels><?xml version="1.0" encoding="UTF-8" standalone="yes"?>
<Relationships xmlns="http://schemas.openxmlformats.org/package/2006/relationships"><Relationship Id="rId3" Type="http://schemas.openxmlformats.org/officeDocument/2006/relationships/hyperlink" Target="https://tscns.regione.sardegna.it/" TargetMode="External"/><Relationship Id="rId2" Type="http://schemas.openxmlformats.org/officeDocument/2006/relationships/hyperlink" Target="http://www.regione.sardegna.it/registrazione-idm" TargetMode="External"/><Relationship Id="rId1" Type="http://schemas.openxmlformats.org/officeDocument/2006/relationships/slideLayout" Target="../slideLayouts/slideLayout2.xml"/><Relationship Id="rId6" Type="http://schemas.openxmlformats.org/officeDocument/2006/relationships/image" Target="../media/image2.gif"/><Relationship Id="rId5" Type="http://schemas.openxmlformats.org/officeDocument/2006/relationships/hyperlink" Target="https://www.spid.gov.it/" TargetMode="External"/><Relationship Id="rId4" Type="http://schemas.openxmlformats.org/officeDocument/2006/relationships/hyperlink" Target="https://tscns.regione.sardegna.it/it/articoli/assistenza" TargetMode="External"/></Relationships>
</file>

<file path=ppt/slides/_rels/slide4.xml.rels><?xml version="1.0" encoding="UTF-8" standalone="yes"?>
<Relationships xmlns="http://schemas.openxmlformats.org/package/2006/relationships"><Relationship Id="rId2" Type="http://schemas.openxmlformats.org/officeDocument/2006/relationships/image" Target="../media/image2.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4" Type="http://schemas.openxmlformats.org/officeDocument/2006/relationships/image" Target="../media/image2.gif"/></Relationships>
</file>

<file path=ppt/slides/_rels/slide6.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6.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2.gif"/><Relationship Id="rId1" Type="http://schemas.openxmlformats.org/officeDocument/2006/relationships/slideLayout" Target="../slideLayouts/slideLayout2.xml"/><Relationship Id="rId5" Type="http://schemas.openxmlformats.org/officeDocument/2006/relationships/image" Target="../media/image11.png"/><Relationship Id="rId4" Type="http://schemas.openxmlformats.org/officeDocument/2006/relationships/image" Target="../media/image10.png"/></Relationships>
</file>

<file path=ppt/slides/_rels/slide9.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p:bgPr>
    </p:bg>
    <p:spTree>
      <p:nvGrpSpPr>
        <p:cNvPr id="1" name=""/>
        <p:cNvGrpSpPr/>
        <p:nvPr/>
      </p:nvGrpSpPr>
      <p:grpSpPr>
        <a:xfrm>
          <a:off x="0" y="0"/>
          <a:ext cx="0" cy="0"/>
          <a:chOff x="0" y="0"/>
          <a:chExt cx="0" cy="0"/>
        </a:xfrm>
      </p:grpSpPr>
      <p:sp>
        <p:nvSpPr>
          <p:cNvPr id="2" name="Titolo 1"/>
          <p:cNvSpPr>
            <a:spLocks noGrp="1"/>
          </p:cNvSpPr>
          <p:nvPr>
            <p:ph type="ctrTitle"/>
          </p:nvPr>
        </p:nvSpPr>
        <p:spPr/>
        <p:txBody>
          <a:bodyPr>
            <a:normAutofit/>
          </a:bodyPr>
          <a:lstStyle/>
          <a:p>
            <a:r>
              <a:rPr lang="it-IT" sz="4400" b="1" dirty="0">
                <a:latin typeface="Arial" panose="020B0604020202020204" pitchFamily="34" charset="0"/>
                <a:cs typeface="Arial" panose="020B0604020202020204" pitchFamily="34" charset="0"/>
              </a:rPr>
              <a:t>SIPES</a:t>
            </a:r>
            <a:br>
              <a:rPr lang="it-IT" sz="4400" b="1" dirty="0">
                <a:latin typeface="Arial" panose="020B0604020202020204" pitchFamily="34" charset="0"/>
                <a:cs typeface="Arial" panose="020B0604020202020204" pitchFamily="34" charset="0"/>
              </a:rPr>
            </a:br>
            <a:br>
              <a:rPr lang="it-IT" sz="4400" dirty="0">
                <a:latin typeface="Arial" panose="020B0604020202020204" pitchFamily="34" charset="0"/>
                <a:cs typeface="Arial" panose="020B0604020202020204" pitchFamily="34" charset="0"/>
              </a:rPr>
            </a:br>
            <a:r>
              <a:rPr lang="it-IT" sz="4400" b="1" dirty="0">
                <a:latin typeface="Arial" panose="020B0604020202020204" pitchFamily="34" charset="0"/>
                <a:cs typeface="Arial" panose="020B0604020202020204" pitchFamily="34" charset="0"/>
              </a:rPr>
              <a:t>Sistema Informativo Processo di Erogazione e Sostegno</a:t>
            </a:r>
            <a:endParaRPr lang="it-IT" sz="4400" dirty="0">
              <a:latin typeface="Arial" panose="020B0604020202020204" pitchFamily="34" charset="0"/>
              <a:cs typeface="Arial" panose="020B0604020202020204" pitchFamily="34" charset="0"/>
            </a:endParaRPr>
          </a:p>
        </p:txBody>
      </p:sp>
      <p:sp>
        <p:nvSpPr>
          <p:cNvPr id="3" name="Sottotitolo 2"/>
          <p:cNvSpPr>
            <a:spLocks noGrp="1"/>
          </p:cNvSpPr>
          <p:nvPr>
            <p:ph type="subTitle" idx="1"/>
          </p:nvPr>
        </p:nvSpPr>
        <p:spPr>
          <a:xfrm>
            <a:off x="1069848" y="5003521"/>
            <a:ext cx="7936992" cy="638154"/>
          </a:xfrm>
        </p:spPr>
        <p:txBody>
          <a:bodyPr>
            <a:normAutofit fontScale="77500" lnSpcReduction="20000"/>
          </a:bodyPr>
          <a:lstStyle/>
          <a:p>
            <a:r>
              <a:rPr lang="it-IT" dirty="0">
                <a:latin typeface="Arial" panose="020B0604020202020204" pitchFamily="34" charset="0"/>
                <a:cs typeface="Arial" panose="020B0604020202020204" pitchFamily="34" charset="0"/>
              </a:rPr>
              <a:t>Guida per la procedura di Richiesta di Erogazione</a:t>
            </a:r>
          </a:p>
          <a:p>
            <a:r>
              <a:rPr lang="it-IT" dirty="0">
                <a:latin typeface="Arial" panose="020B0604020202020204" pitchFamily="34" charset="0"/>
                <a:cs typeface="Arial" panose="020B0604020202020204" pitchFamily="34" charset="0"/>
              </a:rPr>
              <a:t>Versione 1.1</a:t>
            </a:r>
          </a:p>
          <a:p>
            <a:endParaRPr lang="it-IT" dirty="0">
              <a:latin typeface="Arial" panose="020B0604020202020204" pitchFamily="34" charset="0"/>
              <a:cs typeface="Arial" panose="020B0604020202020204" pitchFamily="34" charset="0"/>
            </a:endParaRPr>
          </a:p>
        </p:txBody>
      </p:sp>
      <p:sp>
        <p:nvSpPr>
          <p:cNvPr id="4" name="Segnaposto numero diapositiva 3"/>
          <p:cNvSpPr>
            <a:spLocks noGrp="1"/>
          </p:cNvSpPr>
          <p:nvPr>
            <p:ph type="sldNum" sz="quarter" idx="12"/>
          </p:nvPr>
        </p:nvSpPr>
        <p:spPr/>
        <p:txBody>
          <a:bodyPr/>
          <a:lstStyle/>
          <a:p>
            <a:fld id="{BCCFDACF-13EC-4135-9547-E4FC8DE1E292}" type="slidenum">
              <a:rPr lang="it-IT" smtClean="0"/>
              <a:t>1</a:t>
            </a:fld>
            <a:endParaRPr lang="it-IT"/>
          </a:p>
        </p:txBody>
      </p:sp>
      <p:pic>
        <p:nvPicPr>
          <p:cNvPr id="7" name="Immagin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90721" y="4799064"/>
            <a:ext cx="1874499" cy="1023765"/>
          </a:xfrm>
          <a:prstGeom prst="rect">
            <a:avLst/>
          </a:prstGeom>
        </p:spPr>
      </p:pic>
    </p:spTree>
    <p:extLst>
      <p:ext uri="{BB962C8B-B14F-4D97-AF65-F5344CB8AC3E}">
        <p14:creationId xmlns:p14="http://schemas.microsoft.com/office/powerpoint/2010/main" val="9994493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181992"/>
            <a:ext cx="11477368" cy="5670167"/>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La procedura di compilazione della richiesta di erogazione è articolata, a seconda delle caratteristiche del bando specifico, in diverse sezioni elencate di seguito:</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algn="just">
              <a:lnSpc>
                <a:spcPct val="100000"/>
              </a:lnSpc>
              <a:buClr>
                <a:schemeClr val="bg1"/>
              </a:buClr>
              <a:buFont typeface="Arial" panose="020B0604020202020204" pitchFamily="34" charset="0"/>
              <a:buChar char="−"/>
            </a:pPr>
            <a:r>
              <a:rPr lang="it-IT" sz="1400" b="1" u="sng" dirty="0">
                <a:solidFill>
                  <a:schemeClr val="bg1"/>
                </a:solidFill>
                <a:latin typeface="Arial" panose="020B0604020202020204" pitchFamily="34" charset="0"/>
                <a:cs typeface="Arial" panose="020B0604020202020204" pitchFamily="34" charset="0"/>
              </a:rPr>
              <a:t>DATI ANAGRAFICI</a:t>
            </a:r>
            <a:r>
              <a:rPr lang="it-IT" sz="1400" dirty="0">
                <a:solidFill>
                  <a:schemeClr val="bg1"/>
                </a:solidFill>
                <a:latin typeface="Arial" panose="020B0604020202020204" pitchFamily="34" charset="0"/>
                <a:cs typeface="Arial" panose="020B0604020202020204" pitchFamily="34" charset="0"/>
              </a:rPr>
              <a:t>: sezione di riepilogo in sola lettura dei dati della domanda.</a:t>
            </a:r>
          </a:p>
          <a:p>
            <a:pPr algn="just">
              <a:lnSpc>
                <a:spcPct val="100000"/>
              </a:lnSpc>
              <a:buClr>
                <a:schemeClr val="bg1"/>
              </a:buClr>
              <a:buFont typeface="Arial" panose="020B0604020202020204" pitchFamily="34" charset="0"/>
              <a:buChar char="−"/>
            </a:pPr>
            <a:r>
              <a:rPr lang="it-IT" sz="1400" b="1" u="sng" dirty="0">
                <a:solidFill>
                  <a:schemeClr val="bg1"/>
                </a:solidFill>
                <a:latin typeface="Arial" panose="020B0604020202020204" pitchFamily="34" charset="0"/>
                <a:cs typeface="Arial" panose="020B0604020202020204" pitchFamily="34" charset="0"/>
              </a:rPr>
              <a:t>DOCUMENTI DI SPESA</a:t>
            </a:r>
            <a:r>
              <a:rPr lang="it-IT" sz="1400" dirty="0">
                <a:solidFill>
                  <a:schemeClr val="bg1"/>
                </a:solidFill>
                <a:latin typeface="Arial" panose="020B0604020202020204" pitchFamily="34" charset="0"/>
                <a:cs typeface="Arial" panose="020B0604020202020204" pitchFamily="34" charset="0"/>
              </a:rPr>
              <a:t>: sezione per l’inserimento dei dati relativi ai documenti di spesa associati alla richiesta di erogazione.</a:t>
            </a:r>
          </a:p>
          <a:p>
            <a:pPr algn="just">
              <a:lnSpc>
                <a:spcPct val="100000"/>
              </a:lnSpc>
              <a:buClr>
                <a:schemeClr val="bg1"/>
              </a:buClr>
              <a:buFont typeface="Arial" panose="020B0604020202020204" pitchFamily="34" charset="0"/>
              <a:buChar char="−"/>
            </a:pPr>
            <a:r>
              <a:rPr lang="it-IT" sz="1400" b="1" u="sng" dirty="0">
                <a:solidFill>
                  <a:schemeClr val="bg1"/>
                </a:solidFill>
                <a:latin typeface="Arial" panose="020B0604020202020204" pitchFamily="34" charset="0"/>
                <a:cs typeface="Arial" panose="020B0604020202020204" pitchFamily="34" charset="0"/>
              </a:rPr>
              <a:t>TITOLI DI PAGAMENTO</a:t>
            </a:r>
            <a:r>
              <a:rPr lang="it-IT" sz="1400" dirty="0">
                <a:solidFill>
                  <a:schemeClr val="bg1"/>
                </a:solidFill>
                <a:latin typeface="Arial" panose="020B0604020202020204" pitchFamily="34" charset="0"/>
                <a:cs typeface="Arial" panose="020B0604020202020204" pitchFamily="34" charset="0"/>
              </a:rPr>
              <a:t>: sezione per l’inserimento dei dati relativi ai titoli di pagamento associati alla richiesta di erogazione.</a:t>
            </a:r>
          </a:p>
          <a:p>
            <a:pPr algn="just">
              <a:lnSpc>
                <a:spcPct val="100000"/>
              </a:lnSpc>
              <a:buClr>
                <a:schemeClr val="bg1"/>
              </a:buClr>
              <a:buFont typeface="Arial" panose="020B0604020202020204" pitchFamily="34" charset="0"/>
              <a:buChar char="−"/>
            </a:pPr>
            <a:r>
              <a:rPr lang="it-IT" sz="1400" b="1" u="sng" dirty="0">
                <a:solidFill>
                  <a:schemeClr val="bg1"/>
                </a:solidFill>
                <a:latin typeface="Arial" panose="020B0604020202020204" pitchFamily="34" charset="0"/>
                <a:cs typeface="Arial" panose="020B0604020202020204" pitchFamily="34" charset="0"/>
              </a:rPr>
              <a:t>VOCI SPESA</a:t>
            </a:r>
            <a:r>
              <a:rPr lang="it-IT" sz="1400" dirty="0">
                <a:solidFill>
                  <a:schemeClr val="bg1"/>
                </a:solidFill>
                <a:latin typeface="Arial" panose="020B0604020202020204" pitchFamily="34" charset="0"/>
                <a:cs typeface="Arial" panose="020B0604020202020204" pitchFamily="34" charset="0"/>
              </a:rPr>
              <a:t>: sezione per l’associazione dei titoli di spesa alle voci di spesa del piano approvato.</a:t>
            </a:r>
          </a:p>
          <a:p>
            <a:pPr algn="just">
              <a:lnSpc>
                <a:spcPct val="100000"/>
              </a:lnSpc>
              <a:buClr>
                <a:schemeClr val="bg1"/>
              </a:buClr>
              <a:buFont typeface="Arial" panose="020B0604020202020204" pitchFamily="34" charset="0"/>
              <a:buChar char="−"/>
            </a:pPr>
            <a:r>
              <a:rPr lang="it-IT" sz="1400" b="1" u="sng" dirty="0">
                <a:solidFill>
                  <a:schemeClr val="bg1"/>
                </a:solidFill>
                <a:latin typeface="Arial" panose="020B0604020202020204" pitchFamily="34" charset="0"/>
                <a:cs typeface="Arial" panose="020B0604020202020204" pitchFamily="34" charset="0"/>
              </a:rPr>
              <a:t>EROGAZIONE</a:t>
            </a:r>
            <a:r>
              <a:rPr lang="it-IT" sz="1400" dirty="0">
                <a:solidFill>
                  <a:schemeClr val="bg1"/>
                </a:solidFill>
                <a:latin typeface="Arial" panose="020B0604020202020204" pitchFamily="34" charset="0"/>
                <a:cs typeface="Arial" panose="020B0604020202020204" pitchFamily="34" charset="0"/>
              </a:rPr>
              <a:t>: sezione di riepilogo dei dati economici e di indicazione dell’importo richiesto in erogazione.</a:t>
            </a:r>
          </a:p>
          <a:p>
            <a:pPr algn="just">
              <a:lnSpc>
                <a:spcPct val="100000"/>
              </a:lnSpc>
              <a:buClr>
                <a:schemeClr val="bg1"/>
              </a:buClr>
              <a:buFont typeface="Arial" panose="020B0604020202020204" pitchFamily="34" charset="0"/>
              <a:buChar char="−"/>
            </a:pPr>
            <a:r>
              <a:rPr lang="it-IT" sz="1400" b="1" u="sng" dirty="0">
                <a:solidFill>
                  <a:schemeClr val="bg1"/>
                </a:solidFill>
                <a:latin typeface="Arial" panose="020B0604020202020204" pitchFamily="34" charset="0"/>
                <a:cs typeface="Arial" panose="020B0604020202020204" pitchFamily="34" charset="0"/>
              </a:rPr>
              <a:t>CRONOPROGRAMMA</a:t>
            </a:r>
            <a:r>
              <a:rPr lang="it-IT" sz="1400" dirty="0">
                <a:solidFill>
                  <a:schemeClr val="bg1"/>
                </a:solidFill>
                <a:latin typeface="Arial" panose="020B0604020202020204" pitchFamily="34" charset="0"/>
                <a:cs typeface="Arial" panose="020B0604020202020204" pitchFamily="34" charset="0"/>
              </a:rPr>
              <a:t>: sezione per l’inserimento degli importi di spesa e di apporto delle risorse necessarie alla copertura del piano suddivisi per anno.</a:t>
            </a:r>
          </a:p>
          <a:p>
            <a:pPr algn="just">
              <a:lnSpc>
                <a:spcPct val="100000"/>
              </a:lnSpc>
              <a:buClr>
                <a:schemeClr val="bg1"/>
              </a:buClr>
              <a:buFont typeface="Arial" panose="020B0604020202020204" pitchFamily="34" charset="0"/>
              <a:buChar char="−"/>
            </a:pPr>
            <a:r>
              <a:rPr lang="it-IT" sz="1400" b="1" u="sng" dirty="0">
                <a:solidFill>
                  <a:schemeClr val="bg1"/>
                </a:solidFill>
                <a:latin typeface="Arial" panose="020B0604020202020204" pitchFamily="34" charset="0"/>
                <a:cs typeface="Arial" panose="020B0604020202020204" pitchFamily="34" charset="0"/>
              </a:rPr>
              <a:t>DICHIARAZIONI</a:t>
            </a:r>
            <a:r>
              <a:rPr lang="it-IT" sz="1400" dirty="0">
                <a:solidFill>
                  <a:schemeClr val="bg1"/>
                </a:solidFill>
                <a:latin typeface="Arial" panose="020B0604020202020204" pitchFamily="34" charset="0"/>
                <a:cs typeface="Arial" panose="020B0604020202020204" pitchFamily="34" charset="0"/>
              </a:rPr>
              <a:t>: sezione per l’attestazione del rispetto dei requisiti per la fruizione delle agevolazioni.</a:t>
            </a:r>
          </a:p>
          <a:p>
            <a:pPr algn="just">
              <a:lnSpc>
                <a:spcPct val="100000"/>
              </a:lnSpc>
              <a:buClr>
                <a:schemeClr val="bg1"/>
              </a:buClr>
              <a:buFont typeface="Arial" panose="020B0604020202020204" pitchFamily="34" charset="0"/>
              <a:buChar char="−"/>
            </a:pPr>
            <a:r>
              <a:rPr lang="it-IT" sz="1400" b="1" u="sng" dirty="0">
                <a:solidFill>
                  <a:schemeClr val="bg1"/>
                </a:solidFill>
                <a:latin typeface="Arial" panose="020B0604020202020204" pitchFamily="34" charset="0"/>
                <a:cs typeface="Arial" panose="020B0604020202020204" pitchFamily="34" charset="0"/>
              </a:rPr>
              <a:t>DOCUMENTI</a:t>
            </a:r>
            <a:r>
              <a:rPr lang="it-IT" sz="1400" dirty="0">
                <a:solidFill>
                  <a:schemeClr val="bg1"/>
                </a:solidFill>
                <a:latin typeface="Arial" panose="020B0604020202020204" pitchFamily="34" charset="0"/>
                <a:cs typeface="Arial" panose="020B0604020202020204" pitchFamily="34" charset="0"/>
              </a:rPr>
              <a:t>: sezione per il caricamento della documentazione associata alla richiesta di erogazione.</a:t>
            </a:r>
          </a:p>
          <a:p>
            <a:pPr algn="just">
              <a:lnSpc>
                <a:spcPct val="100000"/>
              </a:lnSpc>
              <a:buClr>
                <a:schemeClr val="bg1"/>
              </a:buClr>
              <a:buFont typeface="Arial" panose="020B0604020202020204" pitchFamily="34" charset="0"/>
              <a:buChar char="−"/>
            </a:pPr>
            <a:r>
              <a:rPr lang="it-IT" sz="1400" b="1" u="sng" dirty="0">
                <a:solidFill>
                  <a:schemeClr val="bg1"/>
                </a:solidFill>
                <a:latin typeface="Arial" panose="020B0604020202020204" pitchFamily="34" charset="0"/>
                <a:cs typeface="Arial" panose="020B0604020202020204" pitchFamily="34" charset="0"/>
              </a:rPr>
              <a:t>DATI PROGETTO</a:t>
            </a:r>
            <a:r>
              <a:rPr lang="it-IT" sz="1400" dirty="0">
                <a:solidFill>
                  <a:schemeClr val="bg1"/>
                </a:solidFill>
                <a:latin typeface="Arial" panose="020B0604020202020204" pitchFamily="34" charset="0"/>
                <a:cs typeface="Arial" panose="020B0604020202020204" pitchFamily="34" charset="0"/>
              </a:rPr>
              <a:t>: sezione che riporta alcuni dati aggiuntivi necessari alla trasmissione della richiesta di erogazione.</a:t>
            </a:r>
          </a:p>
          <a:p>
            <a:pPr algn="just">
              <a:lnSpc>
                <a:spcPct val="100000"/>
              </a:lnSpc>
              <a:buClr>
                <a:schemeClr val="bg1"/>
              </a:buClr>
              <a:buFont typeface="Arial" panose="020B0604020202020204" pitchFamily="34" charset="0"/>
              <a:buChar char="−"/>
            </a:pPr>
            <a:r>
              <a:rPr lang="it-IT" sz="1400" b="1" u="sng" dirty="0">
                <a:solidFill>
                  <a:schemeClr val="bg1"/>
                </a:solidFill>
                <a:latin typeface="Arial" panose="020B0604020202020204" pitchFamily="34" charset="0"/>
                <a:cs typeface="Arial" panose="020B0604020202020204" pitchFamily="34" charset="0"/>
              </a:rPr>
              <a:t>FIRMATARIO</a:t>
            </a:r>
            <a:r>
              <a:rPr lang="it-IT" sz="1400" dirty="0">
                <a:solidFill>
                  <a:schemeClr val="bg1"/>
                </a:solidFill>
                <a:latin typeface="Arial" panose="020B0604020202020204" pitchFamily="34" charset="0"/>
                <a:cs typeface="Arial" panose="020B0604020202020204" pitchFamily="34" charset="0"/>
              </a:rPr>
              <a:t>: sezione per specificare il firmatario della richiesta di erogazione.</a:t>
            </a:r>
          </a:p>
          <a:p>
            <a:pPr algn="just">
              <a:lnSpc>
                <a:spcPct val="100000"/>
              </a:lnSpc>
              <a:buClr>
                <a:schemeClr val="bg1"/>
              </a:buClr>
              <a:buFont typeface="Arial" panose="020B0604020202020204" pitchFamily="34" charset="0"/>
              <a:buChar char="−"/>
            </a:pPr>
            <a:r>
              <a:rPr lang="it-IT" sz="1400" b="1" u="sng" dirty="0">
                <a:solidFill>
                  <a:schemeClr val="bg1"/>
                </a:solidFill>
                <a:latin typeface="Arial" panose="020B0604020202020204" pitchFamily="34" charset="0"/>
                <a:cs typeface="Arial" panose="020B0604020202020204" pitchFamily="34" charset="0"/>
              </a:rPr>
              <a:t>RIEPILOGO</a:t>
            </a:r>
            <a:r>
              <a:rPr lang="it-IT" sz="1400" dirty="0">
                <a:solidFill>
                  <a:schemeClr val="bg1"/>
                </a:solidFill>
                <a:latin typeface="Arial" panose="020B0604020202020204" pitchFamily="34" charset="0"/>
                <a:cs typeface="Arial" panose="020B0604020202020204" pitchFamily="34" charset="0"/>
              </a:rPr>
              <a:t>: sezione per la verifica e trasmissione della richiesta di erogazione.</a:t>
            </a:r>
          </a:p>
        </p:txBody>
      </p:sp>
      <p:sp>
        <p:nvSpPr>
          <p:cNvPr id="6" name="Segnaposto numero diapositiva 5"/>
          <p:cNvSpPr>
            <a:spLocks noGrp="1"/>
          </p:cNvSpPr>
          <p:nvPr>
            <p:ph type="sldNum" sz="quarter" idx="12"/>
          </p:nvPr>
        </p:nvSpPr>
        <p:spPr/>
        <p:txBody>
          <a:bodyPr/>
          <a:lstStyle/>
          <a:p>
            <a:fld id="{BCCFDACF-13EC-4135-9547-E4FC8DE1E292}" type="slidenum">
              <a:rPr lang="it-IT" smtClean="0"/>
              <a:t>10</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Tree>
    <p:extLst>
      <p:ext uri="{BB962C8B-B14F-4D97-AF65-F5344CB8AC3E}">
        <p14:creationId xmlns:p14="http://schemas.microsoft.com/office/powerpoint/2010/main" val="795425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165367"/>
            <a:ext cx="11477368" cy="1696683"/>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“DATI ANAGRAFICI”</a:t>
            </a:r>
          </a:p>
          <a:p>
            <a:pPr marL="0" indent="0" algn="just">
              <a:lnSpc>
                <a:spcPct val="100000"/>
              </a:lnSpc>
              <a:buClr>
                <a:schemeClr val="bg1"/>
              </a:buClr>
              <a:buNone/>
            </a:pPr>
            <a:r>
              <a:rPr lang="it-IT" sz="1400" dirty="0">
                <a:solidFill>
                  <a:schemeClr val="bg1"/>
                </a:solidFill>
                <a:latin typeface="Arial" panose="020B0604020202020204" pitchFamily="34" charset="0"/>
                <a:cs typeface="Arial" panose="020B0604020202020204" pitchFamily="34" charset="0"/>
              </a:rPr>
              <a:t>La sezione riepiloga i dati identificativi della domanda e del beneficiario a cui si riferisce la richiesta di erogazione. Le informazioni di questa sezione sono in sola lettura e derivano dalle informazioni compilate nella domanda e nell’anagrafica.</a:t>
            </a:r>
          </a:p>
          <a:p>
            <a:pPr marL="0" indent="0" algn="just">
              <a:lnSpc>
                <a:spcPct val="100000"/>
              </a:lnSpc>
              <a:buClr>
                <a:schemeClr val="bg1"/>
              </a:buClr>
              <a:buNone/>
            </a:pPr>
            <a:r>
              <a:rPr lang="it-IT" sz="1400" dirty="0">
                <a:solidFill>
                  <a:schemeClr val="bg1"/>
                </a:solidFill>
                <a:latin typeface="Arial" panose="020B0604020202020204" pitchFamily="34" charset="0"/>
                <a:cs typeface="Arial" panose="020B0604020202020204" pitchFamily="34" charset="0"/>
              </a:rPr>
              <a:t>Nel caso in cui i dati dell’anagrafica siano stati modificati rispetto a quelli indicati in domanda, la sezione Dati proponente riporterà i dati aggiornati</a:t>
            </a:r>
          </a:p>
        </p:txBody>
      </p:sp>
      <p:sp>
        <p:nvSpPr>
          <p:cNvPr id="6" name="Segnaposto numero diapositiva 5"/>
          <p:cNvSpPr>
            <a:spLocks noGrp="1"/>
          </p:cNvSpPr>
          <p:nvPr>
            <p:ph type="sldNum" sz="quarter" idx="12"/>
          </p:nvPr>
        </p:nvSpPr>
        <p:spPr/>
        <p:txBody>
          <a:bodyPr/>
          <a:lstStyle/>
          <a:p>
            <a:fld id="{BCCFDACF-13EC-4135-9547-E4FC8DE1E292}" type="slidenum">
              <a:rPr lang="it-IT" smtClean="0"/>
              <a:t>11</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5" name="Immagine 4"/>
          <p:cNvPicPr/>
          <p:nvPr/>
        </p:nvPicPr>
        <p:blipFill>
          <a:blip r:embed="rId3" cstate="print">
            <a:extLst>
              <a:ext uri="{28A0092B-C50C-407E-A947-70E740481C1C}">
                <a14:useLocalDpi xmlns:a14="http://schemas.microsoft.com/office/drawing/2010/main" val="0"/>
              </a:ext>
            </a:extLst>
          </a:blip>
          <a:stretch>
            <a:fillRect/>
          </a:stretch>
        </p:blipFill>
        <p:spPr>
          <a:xfrm>
            <a:off x="1661930" y="2009058"/>
            <a:ext cx="9076687" cy="2657846"/>
          </a:xfrm>
          <a:prstGeom prst="rect">
            <a:avLst/>
          </a:prstGeom>
          <a:ln>
            <a:noFill/>
          </a:ln>
          <a:effectLst>
            <a:outerShdw blurRad="190500" algn="tl" rotWithShape="0">
              <a:srgbClr val="000000">
                <a:alpha val="70000"/>
              </a:srgbClr>
            </a:outerShdw>
          </a:effectLst>
        </p:spPr>
      </p:pic>
      <p:sp>
        <p:nvSpPr>
          <p:cNvPr id="8" name="Segnaposto contenuto 2"/>
          <p:cNvSpPr txBox="1">
            <a:spLocks/>
          </p:cNvSpPr>
          <p:nvPr/>
        </p:nvSpPr>
        <p:spPr>
          <a:xfrm>
            <a:off x="461590" y="4839276"/>
            <a:ext cx="11477368" cy="513506"/>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Premendo </a:t>
            </a:r>
            <a:r>
              <a:rPr lang="it-IT" sz="1400" b="1" dirty="0">
                <a:solidFill>
                  <a:schemeClr val="bg1"/>
                </a:solidFill>
                <a:latin typeface="Arial" panose="020B0604020202020204" pitchFamily="34" charset="0"/>
                <a:cs typeface="Arial" panose="020B0604020202020204" pitchFamily="34" charset="0"/>
              </a:rPr>
              <a:t>PROSEGUI &gt;&gt; </a:t>
            </a:r>
            <a:r>
              <a:rPr lang="it-IT" sz="1400" dirty="0">
                <a:solidFill>
                  <a:schemeClr val="bg1"/>
                </a:solidFill>
                <a:latin typeface="Arial" panose="020B0604020202020204" pitchFamily="34" charset="0"/>
                <a:cs typeface="Arial" panose="020B0604020202020204" pitchFamily="34" charset="0"/>
              </a:rPr>
              <a:t>si accede alla sezione successiva.</a:t>
            </a:r>
          </a:p>
        </p:txBody>
      </p:sp>
    </p:spTree>
    <p:extLst>
      <p:ext uri="{BB962C8B-B14F-4D97-AF65-F5344CB8AC3E}">
        <p14:creationId xmlns:p14="http://schemas.microsoft.com/office/powerpoint/2010/main" val="330748444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165368"/>
            <a:ext cx="11477368" cy="886358"/>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“DOCUMENTI DI SPESA”</a:t>
            </a:r>
          </a:p>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La sezione consente di inserire i documenti di spesa riferiti al piano ammesso.</a:t>
            </a:r>
          </a:p>
        </p:txBody>
      </p:sp>
      <p:sp>
        <p:nvSpPr>
          <p:cNvPr id="6" name="Segnaposto numero diapositiva 5"/>
          <p:cNvSpPr>
            <a:spLocks noGrp="1"/>
          </p:cNvSpPr>
          <p:nvPr>
            <p:ph type="sldNum" sz="quarter" idx="12"/>
          </p:nvPr>
        </p:nvSpPr>
        <p:spPr/>
        <p:txBody>
          <a:bodyPr/>
          <a:lstStyle/>
          <a:p>
            <a:fld id="{BCCFDACF-13EC-4135-9547-E4FC8DE1E292}" type="slidenum">
              <a:rPr lang="it-IT" smtClean="0"/>
              <a:t>12</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
        <p:nvSpPr>
          <p:cNvPr id="8" name="Segnaposto contenuto 2"/>
          <p:cNvSpPr txBox="1">
            <a:spLocks/>
          </p:cNvSpPr>
          <p:nvPr/>
        </p:nvSpPr>
        <p:spPr>
          <a:xfrm>
            <a:off x="357316" y="2283267"/>
            <a:ext cx="11477368" cy="513506"/>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Selezionando il pulsante        sarà possibile procedere con l’inserimento di un nuovo documento di spesa.</a:t>
            </a:r>
          </a:p>
        </p:txBody>
      </p:sp>
      <p:pic>
        <p:nvPicPr>
          <p:cNvPr id="2" name="Immagine 1"/>
          <p:cNvPicPr>
            <a:picLocks noChangeAspect="1"/>
          </p:cNvPicPr>
          <p:nvPr/>
        </p:nvPicPr>
        <p:blipFill>
          <a:blip r:embed="rId3"/>
          <a:stretch>
            <a:fillRect/>
          </a:stretch>
        </p:blipFill>
        <p:spPr>
          <a:xfrm>
            <a:off x="2070850" y="905164"/>
            <a:ext cx="7798679" cy="1543640"/>
          </a:xfrm>
          <a:prstGeom prst="rect">
            <a:avLst/>
          </a:prstGeom>
        </p:spPr>
      </p:pic>
      <p:pic>
        <p:nvPicPr>
          <p:cNvPr id="10" name="Immagine 9"/>
          <p:cNvPicPr/>
          <p:nvPr/>
        </p:nvPicPr>
        <p:blipFill>
          <a:blip r:embed="rId4" cstate="print">
            <a:extLst>
              <a:ext uri="{28A0092B-C50C-407E-A947-70E740481C1C}">
                <a14:useLocalDpi xmlns:a14="http://schemas.microsoft.com/office/drawing/2010/main" val="0"/>
              </a:ext>
            </a:extLst>
          </a:blip>
          <a:stretch>
            <a:fillRect/>
          </a:stretch>
        </p:blipFill>
        <p:spPr>
          <a:xfrm>
            <a:off x="1893872" y="2928442"/>
            <a:ext cx="8152633" cy="3777666"/>
          </a:xfrm>
          <a:prstGeom prst="rect">
            <a:avLst/>
          </a:prstGeom>
          <a:ln>
            <a:noFill/>
          </a:ln>
          <a:effectLst>
            <a:outerShdw blurRad="190500" algn="tl" rotWithShape="0">
              <a:srgbClr val="000000">
                <a:alpha val="70000"/>
              </a:srgbClr>
            </a:outerShdw>
          </a:effectLst>
        </p:spPr>
      </p:pic>
      <p:pic>
        <p:nvPicPr>
          <p:cNvPr id="11" name="Immagine 10"/>
          <p:cNvPicPr/>
          <p:nvPr/>
        </p:nvPicPr>
        <p:blipFill>
          <a:blip r:embed="rId5">
            <a:extLst>
              <a:ext uri="{28A0092B-C50C-407E-A947-70E740481C1C}">
                <a14:useLocalDpi xmlns:a14="http://schemas.microsoft.com/office/drawing/2010/main" val="0"/>
              </a:ext>
            </a:extLst>
          </a:blip>
          <a:srcRect/>
          <a:stretch>
            <a:fillRect/>
          </a:stretch>
        </p:blipFill>
        <p:spPr bwMode="auto">
          <a:xfrm>
            <a:off x="2434166" y="2414936"/>
            <a:ext cx="243938" cy="243938"/>
          </a:xfrm>
          <a:prstGeom prst="rect">
            <a:avLst/>
          </a:prstGeom>
          <a:noFill/>
          <a:ln>
            <a:noFill/>
          </a:ln>
        </p:spPr>
      </p:pic>
      <p:sp>
        <p:nvSpPr>
          <p:cNvPr id="12" name="Segnaposto contenuto 2"/>
          <p:cNvSpPr txBox="1">
            <a:spLocks/>
          </p:cNvSpPr>
          <p:nvPr/>
        </p:nvSpPr>
        <p:spPr>
          <a:xfrm>
            <a:off x="7552266" y="3135882"/>
            <a:ext cx="3616225" cy="1083929"/>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it-IT" sz="1400" dirty="0">
                <a:solidFill>
                  <a:srgbClr val="FF0000"/>
                </a:solidFill>
              </a:rPr>
              <a:t>Tutti i campi sono obbligatori, fatta eccezione per il campo </a:t>
            </a:r>
            <a:r>
              <a:rPr lang="it-IT" sz="1400" i="1" dirty="0">
                <a:solidFill>
                  <a:srgbClr val="FF0000"/>
                </a:solidFill>
              </a:rPr>
              <a:t>Note.</a:t>
            </a:r>
            <a:r>
              <a:rPr lang="it-IT" sz="1400" dirty="0">
                <a:solidFill>
                  <a:srgbClr val="FF0000"/>
                </a:solidFill>
              </a:rPr>
              <a:t> In caso vi siano dei campi non attinenti al titolo di spesa che si sta caricando (es. Ritenuta d'acconto) devono essere valorizzati con  zero.</a:t>
            </a:r>
          </a:p>
        </p:txBody>
      </p:sp>
      <p:sp>
        <p:nvSpPr>
          <p:cNvPr id="13" name="Segnaposto contenuto 2"/>
          <p:cNvSpPr txBox="1">
            <a:spLocks/>
          </p:cNvSpPr>
          <p:nvPr/>
        </p:nvSpPr>
        <p:spPr>
          <a:xfrm>
            <a:off x="7552266" y="4387956"/>
            <a:ext cx="4358619" cy="1800248"/>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it-IT" sz="1400" dirty="0">
                <a:solidFill>
                  <a:srgbClr val="FF0000"/>
                </a:solidFill>
              </a:rPr>
              <a:t>Nel caso  di leasing “beneficiario-concedente”, per documento di spesa si intende la fattura rilasciata dal fornitore del bene alla società di leasing. In questo caso è necessario imputare zero nei campi “Numero di registrazione contabile” e “Data registrazione contabile”.</a:t>
            </a:r>
          </a:p>
        </p:txBody>
      </p:sp>
      <p:sp>
        <p:nvSpPr>
          <p:cNvPr id="14" name="Rettangolo arrotondato 13"/>
          <p:cNvSpPr/>
          <p:nvPr/>
        </p:nvSpPr>
        <p:spPr>
          <a:xfrm>
            <a:off x="8483002" y="1311134"/>
            <a:ext cx="322332" cy="313267"/>
          </a:xfrm>
          <a:prstGeom prst="round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b="1">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26757670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63763"/>
            <a:ext cx="11477368" cy="6785766"/>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“DOCUMENTI DI SPESA”</a:t>
            </a: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Per ogni documento di spesa è necessario compilare i seguenti campi:</a:t>
            </a:r>
          </a:p>
          <a:p>
            <a:pPr marL="0" indent="0" algn="just">
              <a:lnSpc>
                <a:spcPct val="100000"/>
              </a:lnSpc>
              <a:spcBef>
                <a:spcPts val="0"/>
              </a:spcBef>
              <a:buClr>
                <a:schemeClr val="bg1"/>
              </a:buClr>
              <a:buNone/>
            </a:pPr>
            <a:endParaRPr lang="it-IT" sz="8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600"/>
              </a:spcBef>
              <a:buClr>
                <a:schemeClr val="bg1"/>
              </a:buClr>
              <a:buNone/>
            </a:pPr>
            <a:r>
              <a:rPr lang="it-IT" sz="1200" dirty="0">
                <a:solidFill>
                  <a:schemeClr val="bg1"/>
                </a:solidFill>
                <a:latin typeface="Arial" panose="020B0604020202020204" pitchFamily="34" charset="0"/>
                <a:cs typeface="Arial" panose="020B0604020202020204" pitchFamily="34" charset="0"/>
              </a:rPr>
              <a:t> - </a:t>
            </a:r>
            <a:r>
              <a:rPr lang="it-IT" sz="1200" b="1" dirty="0">
                <a:solidFill>
                  <a:schemeClr val="bg1"/>
                </a:solidFill>
                <a:latin typeface="Arial" panose="020B0604020202020204" pitchFamily="34" charset="0"/>
                <a:cs typeface="Arial" panose="020B0604020202020204" pitchFamily="34" charset="0"/>
              </a:rPr>
              <a:t>Tipo</a:t>
            </a:r>
            <a:r>
              <a:rPr lang="it-IT" sz="1200" dirty="0">
                <a:solidFill>
                  <a:schemeClr val="bg1"/>
                </a:solidFill>
                <a:latin typeface="Arial" panose="020B0604020202020204" pitchFamily="34" charset="0"/>
                <a:cs typeface="Arial" panose="020B0604020202020204" pitchFamily="34" charset="0"/>
              </a:rPr>
              <a:t>: Tipologia del documento di spesa che si sta rendicontando </a:t>
            </a:r>
            <a:r>
              <a:rPr lang="it-IT" sz="1200" i="1" u="sng" dirty="0">
                <a:solidFill>
                  <a:schemeClr val="bg1"/>
                </a:solidFill>
                <a:latin typeface="Arial" panose="020B0604020202020204" pitchFamily="34" charset="0"/>
                <a:cs typeface="Arial" panose="020B0604020202020204" pitchFamily="34" charset="0"/>
              </a:rPr>
              <a:t>NB</a:t>
            </a:r>
            <a:r>
              <a:rPr lang="it-IT" sz="1200" dirty="0">
                <a:solidFill>
                  <a:schemeClr val="bg1"/>
                </a:solidFill>
                <a:latin typeface="Arial" panose="020B0604020202020204" pitchFamily="34" charset="0"/>
                <a:cs typeface="Arial" panose="020B0604020202020204" pitchFamily="34" charset="0"/>
              </a:rPr>
              <a:t>: </a:t>
            </a:r>
            <a:r>
              <a:rPr lang="it-IT" sz="1200" dirty="0">
                <a:solidFill>
                  <a:srgbClr val="FF0000"/>
                </a:solidFill>
                <a:latin typeface="Arial" panose="020B0604020202020204" pitchFamily="34" charset="0"/>
                <a:cs typeface="Arial" panose="020B0604020202020204" pitchFamily="34" charset="0"/>
              </a:rPr>
              <a:t>le tipologie di documenti di spesa ammissibili sono indicate nel Bando e nelle DISPOSIZIONI PER LA RENDICONTAZIONE DELLA SPESA</a:t>
            </a:r>
          </a:p>
          <a:p>
            <a:pPr marL="0" indent="0" algn="just">
              <a:lnSpc>
                <a:spcPct val="100000"/>
              </a:lnSpc>
              <a:spcBef>
                <a:spcPts val="600"/>
              </a:spcBef>
              <a:buClr>
                <a:schemeClr val="bg1"/>
              </a:buClr>
              <a:buNone/>
            </a:pPr>
            <a:r>
              <a:rPr lang="it-IT" sz="1200" dirty="0">
                <a:solidFill>
                  <a:schemeClr val="bg1"/>
                </a:solidFill>
                <a:latin typeface="Arial" panose="020B0604020202020204" pitchFamily="34" charset="0"/>
                <a:cs typeface="Arial" panose="020B0604020202020204" pitchFamily="34" charset="0"/>
              </a:rPr>
              <a:t>- </a:t>
            </a:r>
            <a:r>
              <a:rPr lang="it-IT" sz="1200" b="1" dirty="0">
                <a:solidFill>
                  <a:schemeClr val="bg1"/>
                </a:solidFill>
                <a:latin typeface="Arial" panose="020B0604020202020204" pitchFamily="34" charset="0"/>
                <a:cs typeface="Arial" panose="020B0604020202020204" pitchFamily="34" charset="0"/>
              </a:rPr>
              <a:t>Descrizione</a:t>
            </a:r>
            <a:r>
              <a:rPr lang="it-IT" sz="1200" dirty="0">
                <a:solidFill>
                  <a:schemeClr val="bg1"/>
                </a:solidFill>
                <a:latin typeface="Arial" panose="020B0604020202020204" pitchFamily="34" charset="0"/>
                <a:cs typeface="Arial" panose="020B0604020202020204" pitchFamily="34" charset="0"/>
              </a:rPr>
              <a:t>: Descrizione dettagliata delle spese riportate nel documento di spesa (es. "Telaio </a:t>
            </a:r>
            <a:r>
              <a:rPr lang="it-IT" sz="1200" dirty="0" err="1">
                <a:solidFill>
                  <a:schemeClr val="bg1"/>
                </a:solidFill>
                <a:latin typeface="Arial" panose="020B0604020202020204" pitchFamily="34" charset="0"/>
                <a:cs typeface="Arial" panose="020B0604020202020204" pitchFamily="34" charset="0"/>
              </a:rPr>
              <a:t>Monotesta</a:t>
            </a:r>
            <a:r>
              <a:rPr lang="it-IT" sz="1200" dirty="0">
                <a:solidFill>
                  <a:schemeClr val="bg1"/>
                </a:solidFill>
                <a:latin typeface="Arial" panose="020B0604020202020204" pitchFamily="34" charset="0"/>
                <a:cs typeface="Arial" panose="020B0604020202020204" pitchFamily="34" charset="0"/>
              </a:rPr>
              <a:t> marca QWERTY modello ASDFGHJ Matricola 123456789; Telaio </a:t>
            </a:r>
            <a:r>
              <a:rPr lang="it-IT" sz="1200" dirty="0" err="1">
                <a:solidFill>
                  <a:schemeClr val="bg1"/>
                </a:solidFill>
                <a:latin typeface="Arial" panose="020B0604020202020204" pitchFamily="34" charset="0"/>
                <a:cs typeface="Arial" panose="020B0604020202020204" pitchFamily="34" charset="0"/>
              </a:rPr>
              <a:t>Multitesta</a:t>
            </a:r>
            <a:r>
              <a:rPr lang="it-IT" sz="1200" dirty="0">
                <a:solidFill>
                  <a:schemeClr val="bg1"/>
                </a:solidFill>
                <a:latin typeface="Arial" panose="020B0604020202020204" pitchFamily="34" charset="0"/>
                <a:cs typeface="Arial" panose="020B0604020202020204" pitchFamily="34" charset="0"/>
              </a:rPr>
              <a:t> marca POIUY modello ZXCVBN Matricola 987412365”).</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Numero documento: </a:t>
            </a:r>
            <a:r>
              <a:rPr lang="it-IT" sz="1200" dirty="0">
                <a:solidFill>
                  <a:schemeClr val="bg1"/>
                </a:solidFill>
                <a:latin typeface="Arial" panose="020B0604020202020204" pitchFamily="34" charset="0"/>
                <a:cs typeface="Arial" panose="020B0604020202020204" pitchFamily="34" charset="0"/>
              </a:rPr>
              <a:t>Numero identificativo del documento di spesa.</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Data documento</a:t>
            </a:r>
            <a:r>
              <a:rPr lang="it-IT" sz="1200" dirty="0">
                <a:solidFill>
                  <a:schemeClr val="bg1"/>
                </a:solidFill>
                <a:latin typeface="Arial" panose="020B0604020202020204" pitchFamily="34" charset="0"/>
                <a:cs typeface="Arial" panose="020B0604020202020204" pitchFamily="34" charset="0"/>
              </a:rPr>
              <a:t>: Data del documento di spesa.</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Importo totale documento</a:t>
            </a:r>
            <a:r>
              <a:rPr lang="it-IT" sz="1200" dirty="0">
                <a:solidFill>
                  <a:schemeClr val="bg1"/>
                </a:solidFill>
                <a:latin typeface="Arial" panose="020B0604020202020204" pitchFamily="34" charset="0"/>
                <a:cs typeface="Arial" panose="020B0604020202020204" pitchFamily="34" charset="0"/>
              </a:rPr>
              <a:t>: Importo complessivo del documento di spesa.</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Importo IVA detraibile</a:t>
            </a:r>
            <a:r>
              <a:rPr lang="it-IT" sz="1200" dirty="0">
                <a:solidFill>
                  <a:schemeClr val="bg1"/>
                </a:solidFill>
                <a:latin typeface="Arial" panose="020B0604020202020204" pitchFamily="34" charset="0"/>
                <a:cs typeface="Arial" panose="020B0604020202020204" pitchFamily="34" charset="0"/>
              </a:rPr>
              <a:t>: Importo dell’IVA detraibile sulla spesa di cui è oggetto il documento di spesa.</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Imposte e tasse non ammissibili</a:t>
            </a:r>
            <a:r>
              <a:rPr lang="it-IT" sz="1200" dirty="0">
                <a:solidFill>
                  <a:schemeClr val="bg1"/>
                </a:solidFill>
                <a:latin typeface="Arial" panose="020B0604020202020204" pitchFamily="34" charset="0"/>
                <a:cs typeface="Arial" panose="020B0604020202020204" pitchFamily="34" charset="0"/>
              </a:rPr>
              <a:t>: Importo eventuale delle imposte e delle tasse non ammissibili  e riconducibili al documento di spesa.</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Ritenuta d'acconto</a:t>
            </a:r>
            <a:r>
              <a:rPr lang="it-IT" sz="1200" dirty="0">
                <a:solidFill>
                  <a:schemeClr val="bg1"/>
                </a:solidFill>
                <a:latin typeface="Arial" panose="020B0604020202020204" pitchFamily="34" charset="0"/>
                <a:cs typeface="Arial" panose="020B0604020202020204" pitchFamily="34" charset="0"/>
              </a:rPr>
              <a:t>: Importo della eventuale ritenuta d’acconto riportata nel documento di spesa.</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Altri valori non ammissibili</a:t>
            </a:r>
            <a:r>
              <a:rPr lang="it-IT" sz="1200" dirty="0">
                <a:solidFill>
                  <a:schemeClr val="bg1"/>
                </a:solidFill>
                <a:latin typeface="Arial" panose="020B0604020202020204" pitchFamily="34" charset="0"/>
                <a:cs typeface="Arial" panose="020B0604020202020204" pitchFamily="34" charset="0"/>
              </a:rPr>
              <a:t>: Importo delle eventuali voci di spesa non ammissibili riportate nel documento di spesa.</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Importo IVA non detraibile</a:t>
            </a:r>
            <a:r>
              <a:rPr lang="it-IT" sz="1200" dirty="0">
                <a:solidFill>
                  <a:schemeClr val="bg1"/>
                </a:solidFill>
                <a:latin typeface="Arial" panose="020B0604020202020204" pitchFamily="34" charset="0"/>
                <a:cs typeface="Arial" panose="020B0604020202020204" pitchFamily="34" charset="0"/>
              </a:rPr>
              <a:t>: Importo dell’IVA non detraibile riportata nel documento di spesa.</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Importo rendicontabile</a:t>
            </a:r>
            <a:r>
              <a:rPr lang="it-IT" sz="1200" dirty="0">
                <a:solidFill>
                  <a:schemeClr val="bg1"/>
                </a:solidFill>
                <a:latin typeface="Arial" panose="020B0604020202020204" pitchFamily="34" charset="0"/>
                <a:cs typeface="Arial" panose="020B0604020202020204" pitchFamily="34" charset="0"/>
              </a:rPr>
              <a:t>: Importo rendicontabile della spesa calcolato a partire dall’importo totale del documento a cui si sottrae l’importo IVA detraibile, le Imposte e tasse non ammissibili e gli Altri valori non ammissibili relativi al documento di spesa.</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Importo beni inseriti tra beni ammortizzabili</a:t>
            </a:r>
            <a:r>
              <a:rPr lang="it-IT" sz="1200" dirty="0">
                <a:solidFill>
                  <a:schemeClr val="bg1"/>
                </a:solidFill>
                <a:latin typeface="Arial" panose="020B0604020202020204" pitchFamily="34" charset="0"/>
                <a:cs typeface="Arial" panose="020B0604020202020204" pitchFamily="34" charset="0"/>
              </a:rPr>
              <a:t>: Importo dei beni indicati nel documento di spesa che risultano iscritti nel registro dei cespiti o libro degli inventari.</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Denominazione fornitore</a:t>
            </a:r>
            <a:r>
              <a:rPr lang="it-IT" sz="1200" dirty="0">
                <a:solidFill>
                  <a:schemeClr val="bg1"/>
                </a:solidFill>
                <a:latin typeface="Arial" panose="020B0604020202020204" pitchFamily="34" charset="0"/>
                <a:cs typeface="Arial" panose="020B0604020202020204" pitchFamily="34" charset="0"/>
              </a:rPr>
              <a:t>: Denominazione completa del fornitore come riportata nel documento di spesa.</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CF Fornitore</a:t>
            </a:r>
            <a:r>
              <a:rPr lang="it-IT" sz="1200" dirty="0">
                <a:solidFill>
                  <a:schemeClr val="bg1"/>
                </a:solidFill>
                <a:latin typeface="Arial" panose="020B0604020202020204" pitchFamily="34" charset="0"/>
                <a:cs typeface="Arial" panose="020B0604020202020204" pitchFamily="34" charset="0"/>
              </a:rPr>
              <a:t>: Codice fiscale del fornitore.</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P. IVA Fornitore</a:t>
            </a:r>
            <a:r>
              <a:rPr lang="it-IT" sz="1200" dirty="0">
                <a:solidFill>
                  <a:schemeClr val="bg1"/>
                </a:solidFill>
                <a:latin typeface="Arial" panose="020B0604020202020204" pitchFamily="34" charset="0"/>
                <a:cs typeface="Arial" panose="020B0604020202020204" pitchFamily="34" charset="0"/>
              </a:rPr>
              <a:t>: Partita IVA del fornitore.</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Forma Giuridica</a:t>
            </a:r>
            <a:r>
              <a:rPr lang="it-IT" sz="1200" dirty="0">
                <a:solidFill>
                  <a:schemeClr val="bg1"/>
                </a:solidFill>
                <a:latin typeface="Arial" panose="020B0604020202020204" pitchFamily="34" charset="0"/>
                <a:cs typeface="Arial" panose="020B0604020202020204" pitchFamily="34" charset="0"/>
              </a:rPr>
              <a:t>: Forma giuridica del fornitore.</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Numero di registrazione contabile</a:t>
            </a:r>
            <a:r>
              <a:rPr lang="it-IT" sz="1200" dirty="0">
                <a:solidFill>
                  <a:schemeClr val="bg1"/>
                </a:solidFill>
                <a:latin typeface="Arial" panose="020B0604020202020204" pitchFamily="34" charset="0"/>
                <a:cs typeface="Arial" panose="020B0604020202020204" pitchFamily="34" charset="0"/>
              </a:rPr>
              <a:t>: Numero attribuito al documento di spesa nella registrazione contabile (fatta eccezione leasing beneficiario concedente).</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Data registrazione contabile</a:t>
            </a:r>
            <a:r>
              <a:rPr lang="it-IT" sz="1200" dirty="0">
                <a:solidFill>
                  <a:schemeClr val="bg1"/>
                </a:solidFill>
                <a:latin typeface="Arial" panose="020B0604020202020204" pitchFamily="34" charset="0"/>
                <a:cs typeface="Arial" panose="020B0604020202020204" pitchFamily="34" charset="0"/>
              </a:rPr>
              <a:t>: Data della registrazione contabile del documento di spesa (fatta eccezione leasing beneficiario concedente).</a:t>
            </a:r>
          </a:p>
          <a:p>
            <a:pPr algn="just">
              <a:lnSpc>
                <a:spcPct val="100000"/>
              </a:lnSpc>
              <a:spcBef>
                <a:spcPts val="60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Note</a:t>
            </a:r>
            <a:r>
              <a:rPr lang="it-IT" sz="1200" dirty="0">
                <a:solidFill>
                  <a:schemeClr val="bg1"/>
                </a:solidFill>
                <a:latin typeface="Arial" panose="020B0604020202020204" pitchFamily="34" charset="0"/>
                <a:cs typeface="Arial" panose="020B0604020202020204" pitchFamily="34" charset="0"/>
              </a:rPr>
              <a:t>: Eventuali informazioni che si ritiene possano agevolare l’attività di successiva verifica.</a:t>
            </a:r>
          </a:p>
          <a:p>
            <a:pPr marL="0" indent="0" algn="just">
              <a:lnSpc>
                <a:spcPct val="100000"/>
              </a:lnSpc>
              <a:spcBef>
                <a:spcPts val="600"/>
              </a:spcBef>
              <a:buClr>
                <a:schemeClr val="bg1"/>
              </a:buClr>
              <a:buNone/>
            </a:pPr>
            <a:r>
              <a:rPr lang="it-IT" sz="1200" dirty="0">
                <a:solidFill>
                  <a:schemeClr val="bg1"/>
                </a:solidFill>
                <a:latin typeface="Arial" panose="020B0604020202020204" pitchFamily="34" charset="0"/>
                <a:cs typeface="Arial" panose="020B0604020202020204" pitchFamily="34" charset="0"/>
              </a:rPr>
              <a:t>Una volta compilati i campi sarà possibile procedere al salvataggio selezionando il pulsante “</a:t>
            </a:r>
            <a:r>
              <a:rPr lang="it-IT" sz="1200" i="1" dirty="0">
                <a:solidFill>
                  <a:schemeClr val="bg1"/>
                </a:solidFill>
                <a:latin typeface="Arial" panose="020B0604020202020204" pitchFamily="34" charset="0"/>
                <a:cs typeface="Arial" panose="020B0604020202020204" pitchFamily="34" charset="0"/>
              </a:rPr>
              <a:t>Salva</a:t>
            </a:r>
            <a:r>
              <a:rPr lang="it-IT" sz="1200" dirty="0">
                <a:solidFill>
                  <a:schemeClr val="bg1"/>
                </a:solidFill>
                <a:latin typeface="Arial" panose="020B0604020202020204" pitchFamily="34" charset="0"/>
                <a:cs typeface="Arial" panose="020B0604020202020204" pitchFamily="34" charset="0"/>
              </a:rPr>
              <a:t>”.</a:t>
            </a:r>
          </a:p>
          <a:p>
            <a:pPr algn="just">
              <a:lnSpc>
                <a:spcPct val="100000"/>
              </a:lnSpc>
              <a:spcBef>
                <a:spcPts val="600"/>
              </a:spcBef>
              <a:buClr>
                <a:schemeClr val="bg1"/>
              </a:buClr>
              <a:buFontTx/>
              <a:buChar char="-"/>
            </a:pPr>
            <a:endParaRPr lang="it-IT" sz="1200" dirty="0">
              <a:solidFill>
                <a:schemeClr val="bg1"/>
              </a:solidFill>
              <a:latin typeface="Arial" panose="020B0604020202020204" pitchFamily="34" charset="0"/>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BCCFDACF-13EC-4135-9547-E4FC8DE1E292}" type="slidenum">
              <a:rPr lang="it-IT" smtClean="0"/>
              <a:t>13</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Tree>
    <p:extLst>
      <p:ext uri="{BB962C8B-B14F-4D97-AF65-F5344CB8AC3E}">
        <p14:creationId xmlns:p14="http://schemas.microsoft.com/office/powerpoint/2010/main" val="24620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63763"/>
            <a:ext cx="11477368" cy="5829037"/>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“DOCUMENTI DI SPESA”</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Nel caso in cui i documenti di spesa riguardino </a:t>
            </a:r>
            <a:r>
              <a:rPr lang="it-IT" sz="1400" u="sng" dirty="0">
                <a:solidFill>
                  <a:srgbClr val="FF0000"/>
                </a:solidFill>
                <a:latin typeface="Arial" panose="020B0604020202020204" pitchFamily="34" charset="0"/>
                <a:cs typeface="Arial" panose="020B0604020202020204" pitchFamily="34" charset="0"/>
              </a:rPr>
              <a:t>spese per costi salariali</a:t>
            </a:r>
            <a:r>
              <a:rPr lang="it-IT" sz="1400" dirty="0">
                <a:solidFill>
                  <a:srgbClr val="FF0000"/>
                </a:solidFill>
                <a:latin typeface="Arial" panose="020B0604020202020204" pitchFamily="34" charset="0"/>
                <a:cs typeface="Arial" panose="020B0604020202020204" pitchFamily="34" charset="0"/>
              </a:rPr>
              <a:t> </a:t>
            </a:r>
            <a:r>
              <a:rPr lang="it-IT" sz="1400" dirty="0">
                <a:solidFill>
                  <a:schemeClr val="bg1"/>
                </a:solidFill>
                <a:latin typeface="Arial" panose="020B0604020202020204" pitchFamily="34" charset="0"/>
                <a:cs typeface="Arial" panose="020B0604020202020204" pitchFamily="34" charset="0"/>
              </a:rPr>
              <a:t>di seguito sono riportate le indicazioni per la compilazione dei campi:</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Tipo</a:t>
            </a:r>
            <a:r>
              <a:rPr lang="it-IT" sz="1400" dirty="0">
                <a:solidFill>
                  <a:schemeClr val="bg1"/>
                </a:solidFill>
                <a:latin typeface="Arial" panose="020B0604020202020204" pitchFamily="34" charset="0"/>
                <a:cs typeface="Arial" panose="020B0604020202020204" pitchFamily="34" charset="0"/>
              </a:rPr>
              <a:t>: Busta paga (cedolino)</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Descrizione</a:t>
            </a:r>
            <a:r>
              <a:rPr lang="it-IT" sz="1400" dirty="0">
                <a:solidFill>
                  <a:schemeClr val="bg1"/>
                </a:solidFill>
                <a:latin typeface="Arial" panose="020B0604020202020204" pitchFamily="34" charset="0"/>
                <a:cs typeface="Arial" panose="020B0604020202020204" pitchFamily="34" charset="0"/>
              </a:rPr>
              <a:t>: Nome e Cognome del lavoratore.</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Numero documento</a:t>
            </a:r>
            <a:r>
              <a:rPr lang="it-IT" sz="1400" dirty="0">
                <a:solidFill>
                  <a:schemeClr val="bg1"/>
                </a:solidFill>
                <a:latin typeface="Arial" panose="020B0604020202020204" pitchFamily="34" charset="0"/>
                <a:cs typeface="Arial" panose="020B0604020202020204" pitchFamily="34" charset="0"/>
              </a:rPr>
              <a:t>: Mese e anno cui si riferisce la busta paga (mm/</a:t>
            </a:r>
            <a:r>
              <a:rPr lang="it-IT" sz="1400" dirty="0" err="1">
                <a:solidFill>
                  <a:schemeClr val="bg1"/>
                </a:solidFill>
                <a:latin typeface="Arial" panose="020B0604020202020204" pitchFamily="34" charset="0"/>
                <a:cs typeface="Arial" panose="020B0604020202020204" pitchFamily="34" charset="0"/>
              </a:rPr>
              <a:t>aaaa</a:t>
            </a:r>
            <a:r>
              <a:rPr lang="it-IT" sz="1400" dirty="0">
                <a:solidFill>
                  <a:schemeClr val="bg1"/>
                </a:solidFill>
                <a:latin typeface="Arial" panose="020B0604020202020204" pitchFamily="34" charset="0"/>
                <a:cs typeface="Arial" panose="020B0604020202020204" pitchFamily="34" charset="0"/>
              </a:rPr>
              <a:t>).</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Data documento</a:t>
            </a:r>
            <a:r>
              <a:rPr lang="it-IT" sz="1400" dirty="0">
                <a:solidFill>
                  <a:schemeClr val="bg1"/>
                </a:solidFill>
                <a:latin typeface="Arial" panose="020B0604020202020204" pitchFamily="34" charset="0"/>
                <a:cs typeface="Arial" panose="020B0604020202020204" pitchFamily="34" charset="0"/>
              </a:rPr>
              <a:t>: Data emissione cedolino/busta paga.</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Importo totale documento</a:t>
            </a:r>
            <a:r>
              <a:rPr lang="it-IT" sz="1400" dirty="0">
                <a:solidFill>
                  <a:schemeClr val="bg1"/>
                </a:solidFill>
                <a:latin typeface="Arial" panose="020B0604020202020204" pitchFamily="34" charset="0"/>
                <a:cs typeface="Arial" panose="020B0604020202020204" pitchFamily="34" charset="0"/>
              </a:rPr>
              <a:t>: Importo del costo effettivo a carico dell’impresa relativo al mese in esame risultante dal Prospetto annuale riepilogativo.</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Importo IVA detraibile</a:t>
            </a:r>
            <a:r>
              <a:rPr lang="it-IT" sz="1400" dirty="0">
                <a:solidFill>
                  <a:schemeClr val="bg1"/>
                </a:solidFill>
                <a:latin typeface="Arial" panose="020B0604020202020204" pitchFamily="34" charset="0"/>
                <a:cs typeface="Arial" panose="020B0604020202020204" pitchFamily="34" charset="0"/>
              </a:rPr>
              <a:t>: 0.</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Imposte e tasse non ammissibili</a:t>
            </a:r>
            <a:r>
              <a:rPr lang="it-IT" sz="1400" dirty="0">
                <a:solidFill>
                  <a:schemeClr val="bg1"/>
                </a:solidFill>
                <a:latin typeface="Arial" panose="020B0604020202020204" pitchFamily="34" charset="0"/>
                <a:cs typeface="Arial" panose="020B0604020202020204" pitchFamily="34" charset="0"/>
              </a:rPr>
              <a:t>: 0.</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Ritenuta d'acconto</a:t>
            </a:r>
            <a:r>
              <a:rPr lang="it-IT" sz="1400" dirty="0">
                <a:solidFill>
                  <a:schemeClr val="bg1"/>
                </a:solidFill>
                <a:latin typeface="Arial" panose="020B0604020202020204" pitchFamily="34" charset="0"/>
                <a:cs typeface="Arial" panose="020B0604020202020204" pitchFamily="34" charset="0"/>
              </a:rPr>
              <a:t>: 0.</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Altri valori non ammissibili</a:t>
            </a:r>
            <a:r>
              <a:rPr lang="it-IT" sz="1400" dirty="0">
                <a:solidFill>
                  <a:schemeClr val="bg1"/>
                </a:solidFill>
                <a:latin typeface="Arial" panose="020B0604020202020204" pitchFamily="34" charset="0"/>
                <a:cs typeface="Arial" panose="020B0604020202020204" pitchFamily="34" charset="0"/>
              </a:rPr>
              <a:t>: 0.</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Importo IVA non detraibile</a:t>
            </a:r>
            <a:r>
              <a:rPr lang="it-IT" sz="1400" dirty="0">
                <a:solidFill>
                  <a:schemeClr val="bg1"/>
                </a:solidFill>
                <a:latin typeface="Arial" panose="020B0604020202020204" pitchFamily="34" charset="0"/>
                <a:cs typeface="Arial" panose="020B0604020202020204" pitchFamily="34" charset="0"/>
              </a:rPr>
              <a:t>: 0.</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Importo rendicontabile</a:t>
            </a:r>
            <a:r>
              <a:rPr lang="it-IT" sz="1400" dirty="0">
                <a:solidFill>
                  <a:schemeClr val="bg1"/>
                </a:solidFill>
                <a:latin typeface="Arial" panose="020B0604020202020204" pitchFamily="34" charset="0"/>
                <a:cs typeface="Arial" panose="020B0604020202020204" pitchFamily="34" charset="0"/>
              </a:rPr>
              <a:t>: Importo calcolato (Importo relativo al mese in esame risultante dal Prospetto annuale riepilogativo).</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Importo beni inseriti tra beni ammortizzabili</a:t>
            </a:r>
            <a:r>
              <a:rPr lang="it-IT" sz="1400" dirty="0">
                <a:solidFill>
                  <a:schemeClr val="bg1"/>
                </a:solidFill>
                <a:latin typeface="Arial" panose="020B0604020202020204" pitchFamily="34" charset="0"/>
                <a:cs typeface="Arial" panose="020B0604020202020204" pitchFamily="34" charset="0"/>
              </a:rPr>
              <a:t>: 0.</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Denominazione fornitore</a:t>
            </a:r>
            <a:r>
              <a:rPr lang="it-IT" sz="1400" dirty="0">
                <a:solidFill>
                  <a:schemeClr val="bg1"/>
                </a:solidFill>
                <a:latin typeface="Arial" panose="020B0604020202020204" pitchFamily="34" charset="0"/>
                <a:cs typeface="Arial" panose="020B0604020202020204" pitchFamily="34" charset="0"/>
              </a:rPr>
              <a:t>: Nome e Cognome del lavoratore.</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CF Fornitore</a:t>
            </a:r>
            <a:r>
              <a:rPr lang="it-IT" sz="1400" dirty="0">
                <a:solidFill>
                  <a:schemeClr val="bg1"/>
                </a:solidFill>
                <a:latin typeface="Arial" panose="020B0604020202020204" pitchFamily="34" charset="0"/>
                <a:cs typeface="Arial" panose="020B0604020202020204" pitchFamily="34" charset="0"/>
              </a:rPr>
              <a:t>: Codice fiscale del lavoratore cui si riferisce la busta paga.</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P.IVA Fornitore</a:t>
            </a:r>
            <a:r>
              <a:rPr lang="it-IT" sz="1400" dirty="0">
                <a:solidFill>
                  <a:schemeClr val="bg1"/>
                </a:solidFill>
                <a:latin typeface="Arial" panose="020B0604020202020204" pitchFamily="34" charset="0"/>
                <a:cs typeface="Arial" panose="020B0604020202020204" pitchFamily="34" charset="0"/>
              </a:rPr>
              <a:t>: 00000000000 (11 volte 0).</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Forma giuridica fornitore</a:t>
            </a:r>
            <a:r>
              <a:rPr lang="it-IT" sz="1400" dirty="0">
                <a:solidFill>
                  <a:schemeClr val="bg1"/>
                </a:solidFill>
                <a:latin typeface="Arial" panose="020B0604020202020204" pitchFamily="34" charset="0"/>
                <a:cs typeface="Arial" panose="020B0604020202020204" pitchFamily="34" charset="0"/>
              </a:rPr>
              <a:t>: Persona Fisica.</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Numero di registrazione contabile</a:t>
            </a:r>
            <a:r>
              <a:rPr lang="it-IT" sz="1400" dirty="0">
                <a:solidFill>
                  <a:schemeClr val="bg1"/>
                </a:solidFill>
                <a:latin typeface="Arial" panose="020B0604020202020204" pitchFamily="34" charset="0"/>
                <a:cs typeface="Arial" panose="020B0604020202020204" pitchFamily="34" charset="0"/>
              </a:rPr>
              <a:t>: Numero attribuito alla busta paga nella registrazione contabile.</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Data registrazione contabile</a:t>
            </a:r>
            <a:r>
              <a:rPr lang="it-IT" sz="1400" dirty="0">
                <a:solidFill>
                  <a:schemeClr val="bg1"/>
                </a:solidFill>
                <a:latin typeface="Arial" panose="020B0604020202020204" pitchFamily="34" charset="0"/>
                <a:cs typeface="Arial" panose="020B0604020202020204" pitchFamily="34" charset="0"/>
              </a:rPr>
              <a:t>: Data della registrazione contabile della busta paga.</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Note</a:t>
            </a:r>
            <a:r>
              <a:rPr lang="it-IT" sz="1400" dirty="0">
                <a:solidFill>
                  <a:schemeClr val="bg1"/>
                </a:solidFill>
                <a:latin typeface="Arial" panose="020B0604020202020204" pitchFamily="34" charset="0"/>
                <a:cs typeface="Arial" panose="020B0604020202020204" pitchFamily="34" charset="0"/>
              </a:rPr>
              <a:t>: Eventuali informazioni che si ritiene possano agevolare l’attività di verifica.</a:t>
            </a:r>
          </a:p>
          <a:p>
            <a:pPr algn="just">
              <a:lnSpc>
                <a:spcPct val="100000"/>
              </a:lnSpc>
              <a:spcBef>
                <a:spcPts val="0"/>
              </a:spcBef>
              <a:buClr>
                <a:schemeClr val="bg1"/>
              </a:buClr>
              <a:buFontTx/>
              <a:buChar char="-"/>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Una volta compilati i campi sarà possibile procedere al salvataggio selezionando il pulsante “</a:t>
            </a:r>
            <a:r>
              <a:rPr lang="it-IT" sz="1400" i="1" dirty="0">
                <a:solidFill>
                  <a:schemeClr val="bg1"/>
                </a:solidFill>
                <a:latin typeface="Arial" panose="020B0604020202020204" pitchFamily="34" charset="0"/>
                <a:cs typeface="Arial" panose="020B0604020202020204" pitchFamily="34" charset="0"/>
              </a:rPr>
              <a:t>Salva</a:t>
            </a:r>
            <a:r>
              <a:rPr lang="it-IT" sz="1400" dirty="0">
                <a:solidFill>
                  <a:schemeClr val="bg1"/>
                </a:solidFill>
                <a:latin typeface="Arial" panose="020B0604020202020204" pitchFamily="34" charset="0"/>
                <a:cs typeface="Arial" panose="020B0604020202020204" pitchFamily="34" charset="0"/>
              </a:rPr>
              <a:t>”.</a:t>
            </a:r>
          </a:p>
          <a:p>
            <a:pPr algn="just">
              <a:lnSpc>
                <a:spcPct val="100000"/>
              </a:lnSpc>
              <a:spcBef>
                <a:spcPts val="600"/>
              </a:spcBef>
              <a:buClr>
                <a:schemeClr val="bg1"/>
              </a:buClr>
              <a:buFontTx/>
              <a:buChar char="-"/>
            </a:pPr>
            <a:endParaRPr lang="it-IT" sz="1200" dirty="0">
              <a:solidFill>
                <a:schemeClr val="bg1"/>
              </a:solidFill>
              <a:latin typeface="Arial" panose="020B0604020202020204" pitchFamily="34" charset="0"/>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BCCFDACF-13EC-4135-9547-E4FC8DE1E292}" type="slidenum">
              <a:rPr lang="it-IT" smtClean="0"/>
              <a:t>14</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Tree>
    <p:extLst>
      <p:ext uri="{BB962C8B-B14F-4D97-AF65-F5344CB8AC3E}">
        <p14:creationId xmlns:p14="http://schemas.microsoft.com/office/powerpoint/2010/main" val="170141810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165368"/>
            <a:ext cx="11477368" cy="886358"/>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“DOCUMENTI DI SPESA”</a:t>
            </a:r>
          </a:p>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A conclusione di ciascun inserimento il sistema visualizzerà l’elenco dei documenti di spesa inseriti:</a:t>
            </a:r>
          </a:p>
        </p:txBody>
      </p:sp>
      <p:sp>
        <p:nvSpPr>
          <p:cNvPr id="6" name="Segnaposto numero diapositiva 5"/>
          <p:cNvSpPr>
            <a:spLocks noGrp="1"/>
          </p:cNvSpPr>
          <p:nvPr>
            <p:ph type="sldNum" sz="quarter" idx="12"/>
          </p:nvPr>
        </p:nvSpPr>
        <p:spPr/>
        <p:txBody>
          <a:bodyPr/>
          <a:lstStyle/>
          <a:p>
            <a:fld id="{BCCFDACF-13EC-4135-9547-E4FC8DE1E292}" type="slidenum">
              <a:rPr lang="it-IT" smtClean="0"/>
              <a:t>15</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
        <p:nvSpPr>
          <p:cNvPr id="8" name="Segnaposto contenuto 2"/>
          <p:cNvSpPr txBox="1">
            <a:spLocks/>
          </p:cNvSpPr>
          <p:nvPr/>
        </p:nvSpPr>
        <p:spPr>
          <a:xfrm>
            <a:off x="461590" y="2736256"/>
            <a:ext cx="11477368" cy="1988597"/>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400" b="1" dirty="0">
                <a:solidFill>
                  <a:schemeClr val="bg1"/>
                </a:solidFill>
                <a:latin typeface="Arial" panose="020B0604020202020204" pitchFamily="34" charset="0"/>
                <a:cs typeface="Arial" panose="020B0604020202020204" pitchFamily="34" charset="0"/>
              </a:rPr>
              <a:t>Ripetere l’operazione per tutti i titoli di spesa da inserire.</a:t>
            </a:r>
          </a:p>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Per visualizzare il dettaglio dei dati inseriti selezionare il pulsante      , per procedere con la modifica selezionare il pulsante      mentre per eliminare un titolo di spesa selezionare il pulsante   </a:t>
            </a:r>
          </a:p>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Premendo “</a:t>
            </a:r>
            <a:r>
              <a:rPr lang="it-IT" sz="1400" b="1" dirty="0">
                <a:solidFill>
                  <a:schemeClr val="bg1"/>
                </a:solidFill>
                <a:latin typeface="Arial" panose="020B0604020202020204" pitchFamily="34" charset="0"/>
                <a:cs typeface="Arial" panose="020B0604020202020204" pitchFamily="34" charset="0"/>
              </a:rPr>
              <a:t>PROSEGUI&gt;&gt;</a:t>
            </a:r>
            <a:r>
              <a:rPr lang="it-IT" sz="1400" dirty="0">
                <a:solidFill>
                  <a:schemeClr val="bg1"/>
                </a:solidFill>
                <a:latin typeface="Arial" panose="020B0604020202020204" pitchFamily="34" charset="0"/>
                <a:cs typeface="Arial" panose="020B0604020202020204" pitchFamily="34" charset="0"/>
              </a:rPr>
              <a:t>” le informazioni inserite vengono salvate e si accede alla sezione successiva.</a:t>
            </a:r>
          </a:p>
        </p:txBody>
      </p:sp>
      <p:pic>
        <p:nvPicPr>
          <p:cNvPr id="14" name="Immagine 13"/>
          <p:cNvPicPr/>
          <p:nvPr/>
        </p:nvPicPr>
        <p:blipFill>
          <a:blip r:embed="rId3" cstate="print">
            <a:extLst>
              <a:ext uri="{28A0092B-C50C-407E-A947-70E740481C1C}">
                <a14:useLocalDpi xmlns:a14="http://schemas.microsoft.com/office/drawing/2010/main" val="0"/>
              </a:ext>
            </a:extLst>
          </a:blip>
          <a:stretch>
            <a:fillRect/>
          </a:stretch>
        </p:blipFill>
        <p:spPr bwMode="auto">
          <a:xfrm>
            <a:off x="1726080" y="1177185"/>
            <a:ext cx="8161037" cy="1393854"/>
          </a:xfrm>
          <a:prstGeom prst="rect">
            <a:avLst/>
          </a:prstGeom>
          <a:ln>
            <a:noFill/>
          </a:ln>
          <a:effectLst>
            <a:outerShdw blurRad="190500" algn="tl" rotWithShape="0">
              <a:srgbClr val="000000">
                <a:alpha val="70000"/>
              </a:srgbClr>
            </a:outerShdw>
          </a:effectLst>
        </p:spPr>
      </p:pic>
      <p:pic>
        <p:nvPicPr>
          <p:cNvPr id="15" name="Immagine 14"/>
          <p:cNvPicPr/>
          <p:nvPr/>
        </p:nvPicPr>
        <p:blipFill>
          <a:blip r:embed="rId4">
            <a:extLst>
              <a:ext uri="{28A0092B-C50C-407E-A947-70E740481C1C}">
                <a14:useLocalDpi xmlns:a14="http://schemas.microsoft.com/office/drawing/2010/main" val="0"/>
              </a:ext>
            </a:extLst>
          </a:blip>
          <a:srcRect/>
          <a:stretch>
            <a:fillRect/>
          </a:stretch>
        </p:blipFill>
        <p:spPr bwMode="auto">
          <a:xfrm>
            <a:off x="5942995" y="3461442"/>
            <a:ext cx="257279" cy="274431"/>
          </a:xfrm>
          <a:prstGeom prst="rect">
            <a:avLst/>
          </a:prstGeom>
          <a:noFill/>
          <a:ln>
            <a:noFill/>
          </a:ln>
        </p:spPr>
      </p:pic>
      <p:pic>
        <p:nvPicPr>
          <p:cNvPr id="16" name="Immagine 15"/>
          <p:cNvPicPr/>
          <p:nvPr/>
        </p:nvPicPr>
        <p:blipFill>
          <a:blip r:embed="rId5">
            <a:extLst>
              <a:ext uri="{28A0092B-C50C-407E-A947-70E740481C1C}">
                <a14:useLocalDpi xmlns:a14="http://schemas.microsoft.com/office/drawing/2010/main" val="0"/>
              </a:ext>
            </a:extLst>
          </a:blip>
          <a:srcRect/>
          <a:stretch>
            <a:fillRect/>
          </a:stretch>
        </p:blipFill>
        <p:spPr bwMode="auto">
          <a:xfrm>
            <a:off x="10634135" y="3446759"/>
            <a:ext cx="222917" cy="257279"/>
          </a:xfrm>
          <a:prstGeom prst="rect">
            <a:avLst/>
          </a:prstGeom>
          <a:noFill/>
          <a:ln>
            <a:noFill/>
          </a:ln>
        </p:spPr>
      </p:pic>
      <p:pic>
        <p:nvPicPr>
          <p:cNvPr id="17" name="Immagine 16"/>
          <p:cNvPicPr/>
          <p:nvPr/>
        </p:nvPicPr>
        <p:blipFill>
          <a:blip r:embed="rId6">
            <a:extLst>
              <a:ext uri="{28A0092B-C50C-407E-A947-70E740481C1C}">
                <a14:useLocalDpi xmlns:a14="http://schemas.microsoft.com/office/drawing/2010/main" val="0"/>
              </a:ext>
            </a:extLst>
          </a:blip>
          <a:srcRect/>
          <a:stretch>
            <a:fillRect/>
          </a:stretch>
        </p:blipFill>
        <p:spPr bwMode="auto">
          <a:xfrm>
            <a:off x="4519991" y="3792350"/>
            <a:ext cx="240063" cy="240063"/>
          </a:xfrm>
          <a:prstGeom prst="rect">
            <a:avLst/>
          </a:prstGeom>
          <a:noFill/>
          <a:ln>
            <a:noFill/>
          </a:ln>
        </p:spPr>
      </p:pic>
      <p:sp>
        <p:nvSpPr>
          <p:cNvPr id="18" name="Rettangolo arrotondato 17"/>
          <p:cNvSpPr/>
          <p:nvPr/>
        </p:nvSpPr>
        <p:spPr>
          <a:xfrm>
            <a:off x="8957135" y="1716074"/>
            <a:ext cx="533998" cy="468326"/>
          </a:xfrm>
          <a:prstGeom prst="round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b="1">
              <a:ln w="22225">
                <a:solidFill>
                  <a:schemeClr val="accent2"/>
                </a:solidFill>
                <a:prstDash val="solid"/>
              </a:ln>
              <a:solidFill>
                <a:schemeClr val="accent2">
                  <a:lumMod val="40000"/>
                  <a:lumOff val="60000"/>
                </a:schemeClr>
              </a:solidFill>
            </a:endParaRPr>
          </a:p>
        </p:txBody>
      </p:sp>
      <p:sp>
        <p:nvSpPr>
          <p:cNvPr id="11" name="Segnaposto contenuto 2"/>
          <p:cNvSpPr txBox="1">
            <a:spLocks/>
          </p:cNvSpPr>
          <p:nvPr/>
        </p:nvSpPr>
        <p:spPr>
          <a:xfrm>
            <a:off x="461590" y="4881610"/>
            <a:ext cx="11477368" cy="1369693"/>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400" b="1" dirty="0">
                <a:solidFill>
                  <a:srgbClr val="FF0000"/>
                </a:solidFill>
                <a:latin typeface="Arial" panose="020B0604020202020204" pitchFamily="34" charset="0"/>
                <a:cs typeface="Arial" panose="020B0604020202020204" pitchFamily="34" charset="0"/>
              </a:rPr>
              <a:t>NOTA BENE </a:t>
            </a:r>
            <a:r>
              <a:rPr lang="it-IT" sz="1400" b="1" dirty="0">
                <a:solidFill>
                  <a:srgbClr val="FF0000"/>
                </a:solidFill>
                <a:latin typeface="Arial" panose="020B0604020202020204" pitchFamily="34" charset="0"/>
                <a:cs typeface="Arial" panose="020B0604020202020204" pitchFamily="34" charset="0"/>
                <a:sym typeface="Wingdings" panose="05000000000000000000" pitchFamily="2" charset="2"/>
              </a:rPr>
              <a:t> </a:t>
            </a:r>
            <a:r>
              <a:rPr lang="it-IT" sz="1400" b="1" dirty="0">
                <a:solidFill>
                  <a:srgbClr val="FF0000"/>
                </a:solidFill>
                <a:latin typeface="Arial" panose="020B0604020202020204" pitchFamily="34" charset="0"/>
                <a:cs typeface="Arial" panose="020B0604020202020204" pitchFamily="34" charset="0"/>
              </a:rPr>
              <a:t> </a:t>
            </a:r>
            <a:r>
              <a:rPr lang="it-IT" sz="1400" b="1" u="sng" dirty="0">
                <a:solidFill>
                  <a:srgbClr val="FF0000"/>
                </a:solidFill>
                <a:latin typeface="Arial" panose="020B0604020202020204" pitchFamily="34" charset="0"/>
                <a:cs typeface="Arial" panose="020B0604020202020204" pitchFamily="34" charset="0"/>
              </a:rPr>
              <a:t>Modifica di un documento di spesa già associato ad una voce di spesa</a:t>
            </a:r>
          </a:p>
          <a:p>
            <a:pPr marL="0" indent="0" algn="just">
              <a:lnSpc>
                <a:spcPct val="100000"/>
              </a:lnSpc>
              <a:spcAft>
                <a:spcPts val="600"/>
              </a:spcAft>
              <a:buClr>
                <a:schemeClr val="bg1"/>
              </a:buClr>
              <a:buNone/>
            </a:pPr>
            <a:r>
              <a:rPr lang="it-IT" sz="1400" dirty="0">
                <a:solidFill>
                  <a:schemeClr val="bg1"/>
                </a:solidFill>
                <a:latin typeface="Arial" panose="020B0604020202020204" pitchFamily="34" charset="0"/>
                <a:cs typeface="Arial" panose="020B0604020202020204" pitchFamily="34" charset="0"/>
              </a:rPr>
              <a:t>Una volta che un documento di spesa è associato ad una o più voci di spesa (vedi diapositive successive) esso </a:t>
            </a:r>
            <a:r>
              <a:rPr lang="it-IT" sz="1400" b="1" dirty="0">
                <a:solidFill>
                  <a:srgbClr val="FF0000"/>
                </a:solidFill>
                <a:latin typeface="Arial" panose="020B0604020202020204" pitchFamily="34" charset="0"/>
                <a:cs typeface="Arial" panose="020B0604020202020204" pitchFamily="34" charset="0"/>
              </a:rPr>
              <a:t>non è più modificabile </a:t>
            </a:r>
            <a:r>
              <a:rPr lang="it-IT" sz="1400" u="sng" dirty="0">
                <a:solidFill>
                  <a:schemeClr val="bg1"/>
                </a:solidFill>
                <a:latin typeface="Arial" panose="020B0604020202020204" pitchFamily="34" charset="0"/>
                <a:cs typeface="Arial" panose="020B0604020202020204" pitchFamily="34" charset="0"/>
              </a:rPr>
              <a:t>e sarà visualizzabile in sola lettura</a:t>
            </a:r>
            <a:r>
              <a:rPr lang="it-IT" sz="1400" b="1" dirty="0">
                <a:solidFill>
                  <a:schemeClr val="bg1"/>
                </a:solidFill>
                <a:latin typeface="Arial" panose="020B0604020202020204" pitchFamily="34" charset="0"/>
                <a:cs typeface="Arial" panose="020B0604020202020204" pitchFamily="34" charset="0"/>
              </a:rPr>
              <a:t>;</a:t>
            </a:r>
            <a:r>
              <a:rPr lang="it-IT" sz="1400" b="1" dirty="0">
                <a:solidFill>
                  <a:srgbClr val="FF0000"/>
                </a:solidFill>
                <a:latin typeface="Arial" panose="020B0604020202020204" pitchFamily="34" charset="0"/>
                <a:cs typeface="Arial" panose="020B0604020202020204" pitchFamily="34" charset="0"/>
              </a:rPr>
              <a:t> </a:t>
            </a:r>
            <a:r>
              <a:rPr lang="it-IT" sz="1400" dirty="0">
                <a:solidFill>
                  <a:schemeClr val="bg1"/>
                </a:solidFill>
                <a:latin typeface="Arial" panose="020B0604020202020204" pitchFamily="34" charset="0"/>
                <a:cs typeface="Arial" panose="020B0604020202020204" pitchFamily="34" charset="0"/>
              </a:rPr>
              <a:t>per modificare il documento di spesa</a:t>
            </a:r>
            <a:r>
              <a:rPr lang="it-IT" sz="1400" b="1" dirty="0">
                <a:solidFill>
                  <a:srgbClr val="FF0000"/>
                </a:solidFill>
                <a:latin typeface="Arial" panose="020B0604020202020204" pitchFamily="34" charset="0"/>
                <a:cs typeface="Arial" panose="020B0604020202020204" pitchFamily="34" charset="0"/>
              </a:rPr>
              <a:t> è necessario eliminare</a:t>
            </a:r>
            <a:r>
              <a:rPr lang="it-IT" sz="1400" dirty="0">
                <a:solidFill>
                  <a:schemeClr val="bg1"/>
                </a:solidFill>
                <a:latin typeface="Arial" panose="020B0604020202020204" pitchFamily="34" charset="0"/>
                <a:cs typeface="Arial" panose="020B0604020202020204" pitchFamily="34" charset="0"/>
              </a:rPr>
              <a:t> </a:t>
            </a:r>
            <a:r>
              <a:rPr lang="it-IT" sz="1400" b="1" dirty="0">
                <a:solidFill>
                  <a:srgbClr val="FF0000"/>
                </a:solidFill>
                <a:latin typeface="Arial" panose="020B0604020202020204" pitchFamily="34" charset="0"/>
                <a:cs typeface="Arial" panose="020B0604020202020204" pitchFamily="34" charset="0"/>
              </a:rPr>
              <a:t>l’associazione </a:t>
            </a:r>
            <a:r>
              <a:rPr lang="it-IT" sz="1400" dirty="0">
                <a:solidFill>
                  <a:schemeClr val="bg1"/>
                </a:solidFill>
                <a:latin typeface="Arial" panose="020B0604020202020204" pitchFamily="34" charset="0"/>
                <a:cs typeface="Arial" panose="020B0604020202020204" pitchFamily="34" charset="0"/>
              </a:rPr>
              <a:t>selezionando la voce di spesa </a:t>
            </a:r>
            <a:r>
              <a:rPr lang="it-IT" sz="1400" b="1" dirty="0">
                <a:solidFill>
                  <a:srgbClr val="FF0000"/>
                </a:solidFill>
                <a:latin typeface="Arial" panose="020B0604020202020204" pitchFamily="34" charset="0"/>
                <a:cs typeface="Arial" panose="020B0604020202020204" pitchFamily="34" charset="0"/>
              </a:rPr>
              <a:t> </a:t>
            </a:r>
            <a:r>
              <a:rPr lang="it-IT" sz="1400" dirty="0">
                <a:solidFill>
                  <a:schemeClr val="bg1"/>
                </a:solidFill>
                <a:latin typeface="Arial" panose="020B0604020202020204" pitchFamily="34" charset="0"/>
                <a:cs typeface="Arial" panose="020B0604020202020204" pitchFamily="34" charset="0"/>
              </a:rPr>
              <a:t>e nella riga del documento associato selezionare il pulsante       nella colonna AZIONI</a:t>
            </a:r>
          </a:p>
        </p:txBody>
      </p:sp>
      <p:pic>
        <p:nvPicPr>
          <p:cNvPr id="12" name="Immagine 11"/>
          <p:cNvPicPr/>
          <p:nvPr/>
        </p:nvPicPr>
        <p:blipFill>
          <a:blip r:embed="rId6">
            <a:extLst>
              <a:ext uri="{28A0092B-C50C-407E-A947-70E740481C1C}">
                <a14:useLocalDpi xmlns:a14="http://schemas.microsoft.com/office/drawing/2010/main" val="0"/>
              </a:ext>
            </a:extLst>
          </a:blip>
          <a:srcRect/>
          <a:stretch>
            <a:fillRect/>
          </a:stretch>
        </p:blipFill>
        <p:spPr bwMode="auto">
          <a:xfrm>
            <a:off x="5142212" y="5902457"/>
            <a:ext cx="240063" cy="240063"/>
          </a:xfrm>
          <a:prstGeom prst="rect">
            <a:avLst/>
          </a:prstGeom>
          <a:noFill/>
          <a:ln>
            <a:noFill/>
          </a:ln>
        </p:spPr>
      </p:pic>
    </p:spTree>
    <p:extLst>
      <p:ext uri="{BB962C8B-B14F-4D97-AF65-F5344CB8AC3E}">
        <p14:creationId xmlns:p14="http://schemas.microsoft.com/office/powerpoint/2010/main" val="27495855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pic>
        <p:nvPicPr>
          <p:cNvPr id="11" name="Immagine 10"/>
          <p:cNvPicPr/>
          <p:nvPr/>
        </p:nvPicPr>
        <p:blipFill>
          <a:blip r:embed="rId2" cstate="print">
            <a:extLst>
              <a:ext uri="{28A0092B-C50C-407E-A947-70E740481C1C}">
                <a14:useLocalDpi xmlns:a14="http://schemas.microsoft.com/office/drawing/2010/main" val="0"/>
              </a:ext>
            </a:extLst>
          </a:blip>
          <a:stretch>
            <a:fillRect/>
          </a:stretch>
        </p:blipFill>
        <p:spPr bwMode="auto">
          <a:xfrm>
            <a:off x="1810066" y="1130566"/>
            <a:ext cx="8624639" cy="1036931"/>
          </a:xfrm>
          <a:prstGeom prst="rect">
            <a:avLst/>
          </a:prstGeom>
          <a:ln>
            <a:noFill/>
          </a:ln>
          <a:effectLst>
            <a:outerShdw blurRad="190500" algn="tl" rotWithShape="0">
              <a:srgbClr val="000000">
                <a:alpha val="70000"/>
              </a:srgbClr>
            </a:outerShdw>
          </a:effectLst>
        </p:spPr>
      </p:pic>
      <p:sp>
        <p:nvSpPr>
          <p:cNvPr id="7" name="Segnaposto contenuto 2"/>
          <p:cNvSpPr txBox="1">
            <a:spLocks/>
          </p:cNvSpPr>
          <p:nvPr/>
        </p:nvSpPr>
        <p:spPr>
          <a:xfrm>
            <a:off x="461590" y="165368"/>
            <a:ext cx="11477368" cy="886358"/>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“TITOLI DI PAGAMENTO”</a:t>
            </a:r>
          </a:p>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La sezione consente di inserire i titoli di pagamento utilizzati per quietanzare i documenti di spesa rendicontati.</a:t>
            </a:r>
          </a:p>
        </p:txBody>
      </p:sp>
      <p:sp>
        <p:nvSpPr>
          <p:cNvPr id="6" name="Segnaposto numero diapositiva 5"/>
          <p:cNvSpPr>
            <a:spLocks noGrp="1"/>
          </p:cNvSpPr>
          <p:nvPr>
            <p:ph type="sldNum" sz="quarter" idx="12"/>
          </p:nvPr>
        </p:nvSpPr>
        <p:spPr/>
        <p:txBody>
          <a:bodyPr/>
          <a:lstStyle/>
          <a:p>
            <a:fld id="{BCCFDACF-13EC-4135-9547-E4FC8DE1E292}" type="slidenum">
              <a:rPr lang="it-IT" smtClean="0"/>
              <a:t>16</a:t>
            </a:fld>
            <a:endParaRPr lang="it-IT"/>
          </a:p>
        </p:txBody>
      </p: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
        <p:nvSpPr>
          <p:cNvPr id="8" name="Segnaposto contenuto 2"/>
          <p:cNvSpPr txBox="1">
            <a:spLocks/>
          </p:cNvSpPr>
          <p:nvPr/>
        </p:nvSpPr>
        <p:spPr>
          <a:xfrm>
            <a:off x="461590" y="2316438"/>
            <a:ext cx="11477368" cy="684872"/>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Selezionando il pulsante        il sistema consente di procedere all’inserimento di un nuovo titolo di pagamento</a:t>
            </a:r>
          </a:p>
        </p:txBody>
      </p:sp>
      <p:sp>
        <p:nvSpPr>
          <p:cNvPr id="18" name="Rettangolo arrotondato 17"/>
          <p:cNvSpPr/>
          <p:nvPr/>
        </p:nvSpPr>
        <p:spPr>
          <a:xfrm>
            <a:off x="9220205" y="1276219"/>
            <a:ext cx="270933" cy="311766"/>
          </a:xfrm>
          <a:prstGeom prst="round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b="1">
              <a:ln w="22225">
                <a:solidFill>
                  <a:schemeClr val="accent2"/>
                </a:solidFill>
                <a:prstDash val="solid"/>
              </a:ln>
              <a:solidFill>
                <a:schemeClr val="accent2">
                  <a:lumMod val="40000"/>
                  <a:lumOff val="60000"/>
                </a:schemeClr>
              </a:solidFill>
            </a:endParaRPr>
          </a:p>
        </p:txBody>
      </p:sp>
      <p:pic>
        <p:nvPicPr>
          <p:cNvPr id="19" name="Immagine 18"/>
          <p:cNvPicPr/>
          <p:nvPr/>
        </p:nvPicPr>
        <p:blipFill>
          <a:blip r:embed="rId4">
            <a:extLst>
              <a:ext uri="{28A0092B-C50C-407E-A947-70E740481C1C}">
                <a14:useLocalDpi xmlns:a14="http://schemas.microsoft.com/office/drawing/2010/main" val="0"/>
              </a:ext>
            </a:extLst>
          </a:blip>
          <a:srcRect/>
          <a:stretch>
            <a:fillRect/>
          </a:stretch>
        </p:blipFill>
        <p:spPr bwMode="auto">
          <a:xfrm>
            <a:off x="2535767" y="2533472"/>
            <a:ext cx="243938" cy="243938"/>
          </a:xfrm>
          <a:prstGeom prst="rect">
            <a:avLst/>
          </a:prstGeom>
          <a:noFill/>
          <a:ln>
            <a:noFill/>
          </a:ln>
        </p:spPr>
      </p:pic>
      <p:pic>
        <p:nvPicPr>
          <p:cNvPr id="20" name="Immagine 19"/>
          <p:cNvPicPr/>
          <p:nvPr/>
        </p:nvPicPr>
        <p:blipFill>
          <a:blip r:embed="rId5" cstate="print">
            <a:extLst>
              <a:ext uri="{28A0092B-C50C-407E-A947-70E740481C1C}">
                <a14:useLocalDpi xmlns:a14="http://schemas.microsoft.com/office/drawing/2010/main" val="0"/>
              </a:ext>
            </a:extLst>
          </a:blip>
          <a:stretch>
            <a:fillRect/>
          </a:stretch>
        </p:blipFill>
        <p:spPr>
          <a:xfrm>
            <a:off x="546070" y="3218345"/>
            <a:ext cx="11260121" cy="2722149"/>
          </a:xfrm>
          <a:prstGeom prst="rect">
            <a:avLst/>
          </a:prstGeom>
          <a:ln>
            <a:noFill/>
          </a:ln>
          <a:effectLst>
            <a:outerShdw blurRad="190500" algn="tl" rotWithShape="0">
              <a:srgbClr val="000000">
                <a:alpha val="70000"/>
              </a:srgbClr>
            </a:outerShdw>
          </a:effectLst>
        </p:spPr>
      </p:pic>
      <p:sp>
        <p:nvSpPr>
          <p:cNvPr id="22" name="Segnaposto contenuto 2"/>
          <p:cNvSpPr txBox="1">
            <a:spLocks/>
          </p:cNvSpPr>
          <p:nvPr/>
        </p:nvSpPr>
        <p:spPr>
          <a:xfrm>
            <a:off x="7399870" y="4166756"/>
            <a:ext cx="3911601" cy="1355781"/>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it-IT" sz="1400" dirty="0">
                <a:solidFill>
                  <a:srgbClr val="FF0000"/>
                </a:solidFill>
              </a:rPr>
              <a:t>Nel caso  di leasing “beneficiario-concedente”, per titolo di pagamento si intende quello utilizzato dalla società di leasing per saldare la fattura rilasciata dal fornitore del bene.</a:t>
            </a:r>
          </a:p>
        </p:txBody>
      </p:sp>
      <p:sp>
        <p:nvSpPr>
          <p:cNvPr id="23" name="Segnaposto contenuto 2"/>
          <p:cNvSpPr txBox="1">
            <a:spLocks/>
          </p:cNvSpPr>
          <p:nvPr/>
        </p:nvSpPr>
        <p:spPr>
          <a:xfrm>
            <a:off x="7403327" y="3432227"/>
            <a:ext cx="3911602" cy="530185"/>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r>
              <a:rPr lang="it-IT" sz="1400" dirty="0">
                <a:solidFill>
                  <a:srgbClr val="FF0000"/>
                </a:solidFill>
              </a:rPr>
              <a:t>Tutti i campi sono obbligatori, fatta eccezione per il campo </a:t>
            </a:r>
            <a:r>
              <a:rPr lang="it-IT" sz="1400" i="1" dirty="0">
                <a:solidFill>
                  <a:srgbClr val="FF0000"/>
                </a:solidFill>
              </a:rPr>
              <a:t>Note</a:t>
            </a:r>
            <a:endParaRPr lang="it-IT" sz="1400" dirty="0">
              <a:solidFill>
                <a:srgbClr val="FF0000"/>
              </a:solidFill>
            </a:endParaRPr>
          </a:p>
        </p:txBody>
      </p:sp>
    </p:spTree>
    <p:extLst>
      <p:ext uri="{BB962C8B-B14F-4D97-AF65-F5344CB8AC3E}">
        <p14:creationId xmlns:p14="http://schemas.microsoft.com/office/powerpoint/2010/main" val="23441521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63763"/>
            <a:ext cx="11477368" cy="6557170"/>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“TITOLO DI PAGAMENTO”</a:t>
            </a: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Per ogni titolo di pagamento è necessario compilare i seguenti campi:</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algn="just">
              <a:lnSpc>
                <a:spcPct val="100000"/>
              </a:lnSpc>
              <a:spcBef>
                <a:spcPts val="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Documento di spesa</a:t>
            </a:r>
            <a:r>
              <a:rPr lang="it-IT" sz="1200" dirty="0">
                <a:solidFill>
                  <a:schemeClr val="bg1"/>
                </a:solidFill>
                <a:latin typeface="Arial" panose="020B0604020202020204" pitchFamily="34" charset="0"/>
                <a:cs typeface="Arial" panose="020B0604020202020204" pitchFamily="34" charset="0"/>
              </a:rPr>
              <a:t>: Documento di spesa a cui il titolo di pagamento si riferisce.</a:t>
            </a:r>
          </a:p>
          <a:p>
            <a:pPr algn="just">
              <a:lnSpc>
                <a:spcPct val="100000"/>
              </a:lnSpc>
              <a:spcBef>
                <a:spcPts val="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Data pagamento</a:t>
            </a:r>
            <a:r>
              <a:rPr lang="it-IT" sz="1200" dirty="0">
                <a:solidFill>
                  <a:schemeClr val="bg1"/>
                </a:solidFill>
                <a:latin typeface="Arial" panose="020B0604020202020204" pitchFamily="34" charset="0"/>
                <a:cs typeface="Arial" panose="020B0604020202020204" pitchFamily="34" charset="0"/>
              </a:rPr>
              <a:t>: Data del pagamento.</a:t>
            </a:r>
          </a:p>
          <a:p>
            <a:pPr algn="just">
              <a:lnSpc>
                <a:spcPct val="100000"/>
              </a:lnSpc>
              <a:spcBef>
                <a:spcPts val="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Modalità di pagamento</a:t>
            </a:r>
            <a:r>
              <a:rPr lang="it-IT" sz="1200" dirty="0">
                <a:solidFill>
                  <a:schemeClr val="bg1"/>
                </a:solidFill>
                <a:latin typeface="Arial" panose="020B0604020202020204" pitchFamily="34" charset="0"/>
                <a:cs typeface="Arial" panose="020B0604020202020204" pitchFamily="34" charset="0"/>
              </a:rPr>
              <a:t>: Tipologia di titolo pagamento (es. Mandato di pagamento, Assegno, Bonifico, Carta di credito, ecc.).</a:t>
            </a:r>
          </a:p>
          <a:p>
            <a:pPr algn="just">
              <a:lnSpc>
                <a:spcPct val="100000"/>
              </a:lnSpc>
              <a:spcBef>
                <a:spcPts val="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Numero documento pagamento</a:t>
            </a:r>
            <a:r>
              <a:rPr lang="it-IT" sz="1200" dirty="0">
                <a:solidFill>
                  <a:schemeClr val="bg1"/>
                </a:solidFill>
                <a:latin typeface="Arial" panose="020B0604020202020204" pitchFamily="34" charset="0"/>
                <a:cs typeface="Arial" panose="020B0604020202020204" pitchFamily="34" charset="0"/>
              </a:rPr>
              <a:t>: Identificativo del documento di pagamento. </a:t>
            </a:r>
          </a:p>
          <a:p>
            <a:pPr algn="just">
              <a:lnSpc>
                <a:spcPct val="100000"/>
              </a:lnSpc>
              <a:spcBef>
                <a:spcPts val="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Importo nominale del titolo</a:t>
            </a:r>
            <a:r>
              <a:rPr lang="it-IT" sz="1200" dirty="0">
                <a:solidFill>
                  <a:schemeClr val="bg1"/>
                </a:solidFill>
                <a:latin typeface="Arial" panose="020B0604020202020204" pitchFamily="34" charset="0"/>
                <a:cs typeface="Arial" panose="020B0604020202020204" pitchFamily="34" charset="0"/>
              </a:rPr>
              <a:t>: Importo del titolo di pagamento. </a:t>
            </a:r>
          </a:p>
          <a:p>
            <a:pPr algn="just">
              <a:lnSpc>
                <a:spcPct val="100000"/>
              </a:lnSpc>
              <a:spcBef>
                <a:spcPts val="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Quota a copertura del documento di spesa selezionato</a:t>
            </a:r>
            <a:r>
              <a:rPr lang="it-IT" sz="1200" dirty="0">
                <a:solidFill>
                  <a:schemeClr val="bg1"/>
                </a:solidFill>
                <a:latin typeface="Arial" panose="020B0604020202020204" pitchFamily="34" charset="0"/>
                <a:cs typeface="Arial" panose="020B0604020202020204" pitchFamily="34" charset="0"/>
              </a:rPr>
              <a:t>: quota dell’importo del titolo di pagamento a copertura del Documento di spesa a cui il titolo di pagamento si riferisce. </a:t>
            </a:r>
          </a:p>
          <a:p>
            <a:pPr algn="just">
              <a:lnSpc>
                <a:spcPct val="100000"/>
              </a:lnSpc>
              <a:spcBef>
                <a:spcPts val="0"/>
              </a:spcBef>
              <a:buClr>
                <a:schemeClr val="bg1"/>
              </a:buClr>
              <a:buFontTx/>
              <a:buChar char="-"/>
            </a:pPr>
            <a:r>
              <a:rPr lang="it-IT" sz="1200" b="1" dirty="0">
                <a:solidFill>
                  <a:schemeClr val="bg1"/>
                </a:solidFill>
                <a:latin typeface="Arial" panose="020B0604020202020204" pitchFamily="34" charset="0"/>
                <a:cs typeface="Arial" panose="020B0604020202020204" pitchFamily="34" charset="0"/>
              </a:rPr>
              <a:t>Note</a:t>
            </a:r>
            <a:r>
              <a:rPr lang="it-IT" sz="1200" dirty="0">
                <a:solidFill>
                  <a:schemeClr val="bg1"/>
                </a:solidFill>
                <a:latin typeface="Arial" panose="020B0604020202020204" pitchFamily="34" charset="0"/>
                <a:cs typeface="Arial" panose="020B0604020202020204" pitchFamily="34" charset="0"/>
              </a:rPr>
              <a:t>: eventuali informazioni aggiuntive.</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600"/>
              </a:spcBef>
              <a:buClr>
                <a:schemeClr val="bg1"/>
              </a:buClr>
              <a:buNone/>
            </a:pPr>
            <a:r>
              <a:rPr lang="it-IT" sz="1200" dirty="0">
                <a:solidFill>
                  <a:schemeClr val="bg1"/>
                </a:solidFill>
                <a:latin typeface="Arial" panose="020B0604020202020204" pitchFamily="34" charset="0"/>
                <a:cs typeface="Arial" panose="020B0604020202020204" pitchFamily="34" charset="0"/>
              </a:rPr>
              <a:t>Nel caso in cui i documenti riguardino </a:t>
            </a:r>
            <a:r>
              <a:rPr lang="it-IT" sz="1200" i="1" u="sng" dirty="0">
                <a:solidFill>
                  <a:srgbClr val="FF0000"/>
                </a:solidFill>
                <a:latin typeface="Arial" panose="020B0604020202020204" pitchFamily="34" charset="0"/>
                <a:cs typeface="Arial" panose="020B0604020202020204" pitchFamily="34" charset="0"/>
              </a:rPr>
              <a:t>spese per Costi salariali</a:t>
            </a:r>
            <a:r>
              <a:rPr lang="it-IT" sz="1200" dirty="0">
                <a:solidFill>
                  <a:srgbClr val="FF0000"/>
                </a:solidFill>
                <a:latin typeface="Arial" panose="020B0604020202020204" pitchFamily="34" charset="0"/>
                <a:cs typeface="Arial" panose="020B0604020202020204" pitchFamily="34" charset="0"/>
              </a:rPr>
              <a:t> </a:t>
            </a:r>
            <a:r>
              <a:rPr lang="it-IT" sz="1200" dirty="0">
                <a:solidFill>
                  <a:schemeClr val="bg1"/>
                </a:solidFill>
                <a:latin typeface="Arial" panose="020B0604020202020204" pitchFamily="34" charset="0"/>
                <a:cs typeface="Arial" panose="020B0604020202020204" pitchFamily="34" charset="0"/>
              </a:rPr>
              <a:t>di seguito sono riportate le indicazioni/convenzioni per la compilazione dei campi:</a:t>
            </a:r>
          </a:p>
          <a:p>
            <a:pPr marL="0" indent="0" algn="just">
              <a:lnSpc>
                <a:spcPct val="100000"/>
              </a:lnSpc>
              <a:spcBef>
                <a:spcPts val="600"/>
              </a:spcBef>
              <a:buClr>
                <a:schemeClr val="bg1"/>
              </a:buClr>
              <a:buNone/>
            </a:pPr>
            <a:r>
              <a:rPr lang="it-IT" sz="1200" i="1" u="sng" dirty="0">
                <a:solidFill>
                  <a:schemeClr val="bg1"/>
                </a:solidFill>
                <a:latin typeface="Arial" panose="020B0604020202020204" pitchFamily="34" charset="0"/>
                <a:cs typeface="Arial" panose="020B0604020202020204" pitchFamily="34" charset="0"/>
              </a:rPr>
              <a:t>A.  Relativamente a Costi salariali, Oneri previdenziali a carico dell’impresa, Oneri assicurativi</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Documento di spesa</a:t>
            </a:r>
            <a:r>
              <a:rPr lang="it-IT" sz="1200" dirty="0">
                <a:solidFill>
                  <a:schemeClr val="bg1"/>
                </a:solidFill>
                <a:latin typeface="Arial" panose="020B0604020202020204" pitchFamily="34" charset="0"/>
                <a:cs typeface="Arial" panose="020B0604020202020204" pitchFamily="34" charset="0"/>
              </a:rPr>
              <a:t>: Busta paga (cedolino) a cui il titolo di pagamento si riferisce.</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Data pagamento</a:t>
            </a:r>
            <a:r>
              <a:rPr lang="it-IT" sz="1200" dirty="0">
                <a:solidFill>
                  <a:schemeClr val="bg1"/>
                </a:solidFill>
                <a:latin typeface="Arial" panose="020B0604020202020204" pitchFamily="34" charset="0"/>
                <a:cs typeface="Arial" panose="020B0604020202020204" pitchFamily="34" charset="0"/>
              </a:rPr>
              <a:t>: Data del pagamento.</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Modalità di pagamento</a:t>
            </a:r>
            <a:r>
              <a:rPr lang="it-IT" sz="1200" dirty="0">
                <a:solidFill>
                  <a:schemeClr val="bg1"/>
                </a:solidFill>
                <a:latin typeface="Arial" panose="020B0604020202020204" pitchFamily="34" charset="0"/>
                <a:cs typeface="Arial" panose="020B0604020202020204" pitchFamily="34" charset="0"/>
              </a:rPr>
              <a:t>: Tipologia di titolo pagamento (es. Mandato di pagamento, Assegno, Bonifico, Carta di credito, F24, ecc. Nel caso il modello F24 sia cumulativo, allegare  DSAN del datore di lavoro attestante il riferimento al singolo lavoratore a cui i costi si riferiscono).</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Numero documento pagamento</a:t>
            </a:r>
            <a:r>
              <a:rPr lang="it-IT" sz="1200" dirty="0">
                <a:solidFill>
                  <a:schemeClr val="bg1"/>
                </a:solidFill>
                <a:latin typeface="Arial" panose="020B0604020202020204" pitchFamily="34" charset="0"/>
                <a:cs typeface="Arial" panose="020B0604020202020204" pitchFamily="34" charset="0"/>
              </a:rPr>
              <a:t>: Identificativo del documento di pagamento.</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Importo nominale del titolo</a:t>
            </a:r>
            <a:r>
              <a:rPr lang="it-IT" sz="1200" dirty="0">
                <a:solidFill>
                  <a:schemeClr val="bg1"/>
                </a:solidFill>
                <a:latin typeface="Arial" panose="020B0604020202020204" pitchFamily="34" charset="0"/>
                <a:cs typeface="Arial" panose="020B0604020202020204" pitchFamily="34" charset="0"/>
              </a:rPr>
              <a:t>: Importo del documento di pagamento.</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Quota a copertura del documento di spesa selezionato</a:t>
            </a:r>
            <a:r>
              <a:rPr lang="it-IT" sz="1200" dirty="0">
                <a:solidFill>
                  <a:schemeClr val="bg1"/>
                </a:solidFill>
                <a:latin typeface="Arial" panose="020B0604020202020204" pitchFamily="34" charset="0"/>
                <a:cs typeface="Arial" panose="020B0604020202020204" pitchFamily="34" charset="0"/>
              </a:rPr>
              <a:t>: quota dell’importo del titolo di pagamento a copertura del Documento di spesa a cui il titolo di pagamento si riferisce.</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Note</a:t>
            </a:r>
            <a:r>
              <a:rPr lang="it-IT" sz="1200" dirty="0">
                <a:solidFill>
                  <a:schemeClr val="bg1"/>
                </a:solidFill>
                <a:latin typeface="Arial" panose="020B0604020202020204" pitchFamily="34" charset="0"/>
                <a:cs typeface="Arial" panose="020B0604020202020204" pitchFamily="34" charset="0"/>
              </a:rPr>
              <a:t>: eventuali informazioni aggiuntive. </a:t>
            </a:r>
            <a:r>
              <a:rPr lang="it-IT" sz="1200" i="1" u="sng" dirty="0">
                <a:solidFill>
                  <a:schemeClr val="bg1"/>
                </a:solidFill>
                <a:latin typeface="Arial" panose="020B0604020202020204" pitchFamily="34" charset="0"/>
                <a:cs typeface="Arial" panose="020B0604020202020204" pitchFamily="34" charset="0"/>
              </a:rPr>
              <a:t>B.  Relativamente alla quota TFR ( solo se liquidata al lavoratore):</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Documento di spesa</a:t>
            </a:r>
            <a:r>
              <a:rPr lang="it-IT" sz="1200" dirty="0">
                <a:solidFill>
                  <a:schemeClr val="bg1"/>
                </a:solidFill>
                <a:latin typeface="Arial" panose="020B0604020202020204" pitchFamily="34" charset="0"/>
                <a:cs typeface="Arial" panose="020B0604020202020204" pitchFamily="34" charset="0"/>
              </a:rPr>
              <a:t>: Busta paga (cedolino) a cui il titolo di pagamento si riferisce.</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Data pagamento</a:t>
            </a:r>
            <a:r>
              <a:rPr lang="it-IT" sz="1200" dirty="0">
                <a:solidFill>
                  <a:schemeClr val="bg1"/>
                </a:solidFill>
                <a:latin typeface="Arial" panose="020B0604020202020204" pitchFamily="34" charset="0"/>
                <a:cs typeface="Arial" panose="020B0604020202020204" pitchFamily="34" charset="0"/>
              </a:rPr>
              <a:t>: Data della scrittura contabile.</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Modalità di pagamento</a:t>
            </a:r>
            <a:r>
              <a:rPr lang="it-IT" sz="1200" dirty="0">
                <a:solidFill>
                  <a:schemeClr val="bg1"/>
                </a:solidFill>
                <a:latin typeface="Arial" panose="020B0604020202020204" pitchFamily="34" charset="0"/>
                <a:cs typeface="Arial" panose="020B0604020202020204" pitchFamily="34" charset="0"/>
              </a:rPr>
              <a:t>: Scrittura contabile accantonamento.</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Numero documento pagamento</a:t>
            </a:r>
            <a:r>
              <a:rPr lang="it-IT" sz="1200" dirty="0">
                <a:solidFill>
                  <a:schemeClr val="bg1"/>
                </a:solidFill>
                <a:latin typeface="Arial" panose="020B0604020202020204" pitchFamily="34" charset="0"/>
                <a:cs typeface="Arial" panose="020B0604020202020204" pitchFamily="34" charset="0"/>
              </a:rPr>
              <a:t>: Identificativo della scrittura contabile, se disponibile, altrimenti 0.</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Importo nominale del titolo</a:t>
            </a:r>
            <a:r>
              <a:rPr lang="it-IT" sz="1200" dirty="0">
                <a:solidFill>
                  <a:schemeClr val="bg1"/>
                </a:solidFill>
                <a:latin typeface="Arial" panose="020B0604020202020204" pitchFamily="34" charset="0"/>
                <a:cs typeface="Arial" panose="020B0604020202020204" pitchFamily="34" charset="0"/>
              </a:rPr>
              <a:t>: quota del TFR attribuibile alla Busta paga (cedolino).</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Quota a copertura del documento di spesa selezionato</a:t>
            </a:r>
            <a:r>
              <a:rPr lang="it-IT" sz="1200" dirty="0">
                <a:solidFill>
                  <a:schemeClr val="bg1"/>
                </a:solidFill>
                <a:latin typeface="Arial" panose="020B0604020202020204" pitchFamily="34" charset="0"/>
                <a:cs typeface="Arial" panose="020B0604020202020204" pitchFamily="34" charset="0"/>
              </a:rPr>
              <a:t>: quota del TFR attribuibile alla Busta paga (cedolino).</a:t>
            </a: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Note</a:t>
            </a:r>
            <a:r>
              <a:rPr lang="it-IT" sz="1200" dirty="0">
                <a:solidFill>
                  <a:schemeClr val="bg1"/>
                </a:solidFill>
                <a:latin typeface="Arial" panose="020B0604020202020204" pitchFamily="34" charset="0"/>
                <a:cs typeface="Arial" panose="020B0604020202020204" pitchFamily="34" charset="0"/>
              </a:rPr>
              <a:t>: eventuali informazioni aggiuntive.</a:t>
            </a:r>
          </a:p>
          <a:p>
            <a:pPr marL="0" indent="0" algn="just">
              <a:lnSpc>
                <a:spcPct val="100000"/>
              </a:lnSpc>
              <a:spcBef>
                <a:spcPts val="60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600"/>
              </a:spcBef>
              <a:buClr>
                <a:schemeClr val="bg1"/>
              </a:buClr>
              <a:buNone/>
            </a:pPr>
            <a:r>
              <a:rPr lang="it-IT" sz="1200" dirty="0">
                <a:solidFill>
                  <a:schemeClr val="bg1"/>
                </a:solidFill>
                <a:latin typeface="Arial" panose="020B0604020202020204" pitchFamily="34" charset="0"/>
                <a:cs typeface="Arial" panose="020B0604020202020204" pitchFamily="34" charset="0"/>
              </a:rPr>
              <a:t>Una volta compilati i campi selezionare “</a:t>
            </a:r>
            <a:r>
              <a:rPr lang="it-IT" sz="1200" i="1" dirty="0">
                <a:solidFill>
                  <a:schemeClr val="bg1"/>
                </a:solidFill>
                <a:latin typeface="Arial" panose="020B0604020202020204" pitchFamily="34" charset="0"/>
                <a:cs typeface="Arial" panose="020B0604020202020204" pitchFamily="34" charset="0"/>
              </a:rPr>
              <a:t>Salva</a:t>
            </a:r>
            <a:r>
              <a:rPr lang="it-IT" sz="1200" dirty="0">
                <a:solidFill>
                  <a:schemeClr val="bg1"/>
                </a:solidFill>
                <a:latin typeface="Arial" panose="020B0604020202020204" pitchFamily="34" charset="0"/>
                <a:cs typeface="Arial" panose="020B0604020202020204" pitchFamily="34" charset="0"/>
              </a:rPr>
              <a:t>” per inserire il titolo di pagamento.</a:t>
            </a:r>
          </a:p>
        </p:txBody>
      </p:sp>
      <p:sp>
        <p:nvSpPr>
          <p:cNvPr id="6" name="Segnaposto numero diapositiva 5"/>
          <p:cNvSpPr>
            <a:spLocks noGrp="1"/>
          </p:cNvSpPr>
          <p:nvPr>
            <p:ph type="sldNum" sz="quarter" idx="12"/>
          </p:nvPr>
        </p:nvSpPr>
        <p:spPr/>
        <p:txBody>
          <a:bodyPr/>
          <a:lstStyle/>
          <a:p>
            <a:fld id="{BCCFDACF-13EC-4135-9547-E4FC8DE1E292}" type="slidenum">
              <a:rPr lang="it-IT" smtClean="0"/>
              <a:t>17</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Tree>
    <p:extLst>
      <p:ext uri="{BB962C8B-B14F-4D97-AF65-F5344CB8AC3E}">
        <p14:creationId xmlns:p14="http://schemas.microsoft.com/office/powerpoint/2010/main" val="259178577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pic>
        <p:nvPicPr>
          <p:cNvPr id="11" name="Immagine 10"/>
          <p:cNvPicPr/>
          <p:nvPr/>
        </p:nvPicPr>
        <p:blipFill>
          <a:blip r:embed="rId2" cstate="print">
            <a:extLst>
              <a:ext uri="{28A0092B-C50C-407E-A947-70E740481C1C}">
                <a14:useLocalDpi xmlns:a14="http://schemas.microsoft.com/office/drawing/2010/main" val="0"/>
              </a:ext>
            </a:extLst>
          </a:blip>
          <a:stretch>
            <a:fillRect/>
          </a:stretch>
        </p:blipFill>
        <p:spPr>
          <a:xfrm>
            <a:off x="1863266" y="1116881"/>
            <a:ext cx="8674016" cy="1141173"/>
          </a:xfrm>
          <a:prstGeom prst="rect">
            <a:avLst/>
          </a:prstGeom>
          <a:ln>
            <a:noFill/>
          </a:ln>
          <a:effectLst>
            <a:outerShdw blurRad="190500" algn="tl" rotWithShape="0">
              <a:srgbClr val="000000">
                <a:alpha val="70000"/>
              </a:srgbClr>
            </a:outerShdw>
          </a:effectLst>
        </p:spPr>
      </p:pic>
      <p:sp>
        <p:nvSpPr>
          <p:cNvPr id="7" name="Segnaposto contenuto 2"/>
          <p:cNvSpPr txBox="1">
            <a:spLocks/>
          </p:cNvSpPr>
          <p:nvPr/>
        </p:nvSpPr>
        <p:spPr>
          <a:xfrm>
            <a:off x="461590" y="165368"/>
            <a:ext cx="11477368" cy="886358"/>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“TITOLO DI PAGAMENTO”</a:t>
            </a:r>
          </a:p>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A conclusione di ciascun inserimento il sistema visualizzerà l’elenco dei titoli di pagamento inseriti:</a:t>
            </a:r>
          </a:p>
        </p:txBody>
      </p:sp>
      <p:sp>
        <p:nvSpPr>
          <p:cNvPr id="6" name="Segnaposto numero diapositiva 5"/>
          <p:cNvSpPr>
            <a:spLocks noGrp="1"/>
          </p:cNvSpPr>
          <p:nvPr>
            <p:ph type="sldNum" sz="quarter" idx="12"/>
          </p:nvPr>
        </p:nvSpPr>
        <p:spPr/>
        <p:txBody>
          <a:bodyPr/>
          <a:lstStyle/>
          <a:p>
            <a:fld id="{BCCFDACF-13EC-4135-9547-E4FC8DE1E292}" type="slidenum">
              <a:rPr lang="it-IT" smtClean="0"/>
              <a:t>18</a:t>
            </a:fld>
            <a:endParaRPr lang="it-IT"/>
          </a:p>
        </p:txBody>
      </p: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
        <p:nvSpPr>
          <p:cNvPr id="8" name="Segnaposto contenuto 2"/>
          <p:cNvSpPr txBox="1">
            <a:spLocks/>
          </p:cNvSpPr>
          <p:nvPr/>
        </p:nvSpPr>
        <p:spPr>
          <a:xfrm>
            <a:off x="461590" y="3167336"/>
            <a:ext cx="11477368" cy="1626596"/>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400" b="1" dirty="0">
                <a:solidFill>
                  <a:schemeClr val="bg1"/>
                </a:solidFill>
                <a:latin typeface="Arial" panose="020B0604020202020204" pitchFamily="34" charset="0"/>
                <a:cs typeface="Arial" panose="020B0604020202020204" pitchFamily="34" charset="0"/>
              </a:rPr>
              <a:t>Ripetere l’operazione per tutti i titoli di pagamento  da inserire.</a:t>
            </a:r>
          </a:p>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Per visualizzare il dettaglio dei dati inseriti selezionare il pulsante      , per procedere con la modifica selezionare il pulsante      mentre per eliminare un titolo di spesa selezionare il pulsante      .</a:t>
            </a:r>
          </a:p>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Premendo “</a:t>
            </a:r>
            <a:r>
              <a:rPr lang="it-IT" sz="1400" b="1" dirty="0">
                <a:solidFill>
                  <a:schemeClr val="bg1"/>
                </a:solidFill>
                <a:latin typeface="Arial" panose="020B0604020202020204" pitchFamily="34" charset="0"/>
                <a:cs typeface="Arial" panose="020B0604020202020204" pitchFamily="34" charset="0"/>
              </a:rPr>
              <a:t>PROSEGUI&gt;&gt;</a:t>
            </a:r>
            <a:r>
              <a:rPr lang="it-IT" sz="1400" dirty="0">
                <a:solidFill>
                  <a:schemeClr val="bg1"/>
                </a:solidFill>
                <a:latin typeface="Arial" panose="020B0604020202020204" pitchFamily="34" charset="0"/>
                <a:cs typeface="Arial" panose="020B0604020202020204" pitchFamily="34" charset="0"/>
              </a:rPr>
              <a:t>” le informazioni inserite vengono salvate e si accede alla sezione successiva.</a:t>
            </a:r>
          </a:p>
        </p:txBody>
      </p:sp>
      <p:pic>
        <p:nvPicPr>
          <p:cNvPr id="15" name="Immagine 14"/>
          <p:cNvPicPr/>
          <p:nvPr/>
        </p:nvPicPr>
        <p:blipFill>
          <a:blip r:embed="rId4">
            <a:extLst>
              <a:ext uri="{28A0092B-C50C-407E-A947-70E740481C1C}">
                <a14:useLocalDpi xmlns:a14="http://schemas.microsoft.com/office/drawing/2010/main" val="0"/>
              </a:ext>
            </a:extLst>
          </a:blip>
          <a:srcRect/>
          <a:stretch>
            <a:fillRect/>
          </a:stretch>
        </p:blipFill>
        <p:spPr bwMode="auto">
          <a:xfrm>
            <a:off x="5881163" y="3655401"/>
            <a:ext cx="257279" cy="274431"/>
          </a:xfrm>
          <a:prstGeom prst="rect">
            <a:avLst/>
          </a:prstGeom>
          <a:noFill/>
          <a:ln>
            <a:noFill/>
          </a:ln>
        </p:spPr>
      </p:pic>
      <p:pic>
        <p:nvPicPr>
          <p:cNvPr id="16" name="Immagine 15"/>
          <p:cNvPicPr/>
          <p:nvPr/>
        </p:nvPicPr>
        <p:blipFill>
          <a:blip r:embed="rId5">
            <a:extLst>
              <a:ext uri="{28A0092B-C50C-407E-A947-70E740481C1C}">
                <a14:useLocalDpi xmlns:a14="http://schemas.microsoft.com/office/drawing/2010/main" val="0"/>
              </a:ext>
            </a:extLst>
          </a:blip>
          <a:srcRect/>
          <a:stretch>
            <a:fillRect/>
          </a:stretch>
        </p:blipFill>
        <p:spPr bwMode="auto">
          <a:xfrm>
            <a:off x="10664797" y="3663416"/>
            <a:ext cx="222917" cy="257279"/>
          </a:xfrm>
          <a:prstGeom prst="rect">
            <a:avLst/>
          </a:prstGeom>
          <a:noFill/>
          <a:ln>
            <a:noFill/>
          </a:ln>
        </p:spPr>
      </p:pic>
      <p:pic>
        <p:nvPicPr>
          <p:cNvPr id="17" name="Immagine 16"/>
          <p:cNvPicPr/>
          <p:nvPr/>
        </p:nvPicPr>
        <p:blipFill>
          <a:blip r:embed="rId6">
            <a:extLst>
              <a:ext uri="{28A0092B-C50C-407E-A947-70E740481C1C}">
                <a14:useLocalDpi xmlns:a14="http://schemas.microsoft.com/office/drawing/2010/main" val="0"/>
              </a:ext>
            </a:extLst>
          </a:blip>
          <a:srcRect/>
          <a:stretch>
            <a:fillRect/>
          </a:stretch>
        </p:blipFill>
        <p:spPr bwMode="auto">
          <a:xfrm>
            <a:off x="4503213" y="4022092"/>
            <a:ext cx="240063" cy="240063"/>
          </a:xfrm>
          <a:prstGeom prst="rect">
            <a:avLst/>
          </a:prstGeom>
          <a:noFill/>
          <a:ln>
            <a:noFill/>
          </a:ln>
        </p:spPr>
      </p:pic>
      <p:sp>
        <p:nvSpPr>
          <p:cNvPr id="18" name="Rettangolo arrotondato 17"/>
          <p:cNvSpPr/>
          <p:nvPr/>
        </p:nvSpPr>
        <p:spPr>
          <a:xfrm>
            <a:off x="9524401" y="1492682"/>
            <a:ext cx="533998" cy="468326"/>
          </a:xfrm>
          <a:prstGeom prst="round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b="1">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160979238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pic>
        <p:nvPicPr>
          <p:cNvPr id="4" name="Immagin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8074" y="2644315"/>
            <a:ext cx="8283620" cy="3065097"/>
          </a:xfrm>
          <a:prstGeom prst="rect">
            <a:avLst/>
          </a:prstGeom>
        </p:spPr>
      </p:pic>
      <p:sp>
        <p:nvSpPr>
          <p:cNvPr id="7" name="Segnaposto contenuto 2"/>
          <p:cNvSpPr txBox="1">
            <a:spLocks/>
          </p:cNvSpPr>
          <p:nvPr/>
        </p:nvSpPr>
        <p:spPr>
          <a:xfrm>
            <a:off x="461590" y="83127"/>
            <a:ext cx="11477368" cy="2561188"/>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“VOCI DI SPESA”</a:t>
            </a:r>
          </a:p>
          <a:p>
            <a:pPr marL="0" indent="0" algn="just">
              <a:lnSpc>
                <a:spcPct val="100000"/>
              </a:lnSpc>
              <a:buClr>
                <a:schemeClr val="bg1"/>
              </a:buClr>
              <a:buNone/>
            </a:pPr>
            <a:r>
              <a:rPr lang="it-IT" sz="1200" dirty="0">
                <a:solidFill>
                  <a:schemeClr val="bg1"/>
                </a:solidFill>
                <a:latin typeface="Arial" panose="020B0604020202020204" pitchFamily="34" charset="0"/>
                <a:cs typeface="Arial" panose="020B0604020202020204" pitchFamily="34" charset="0"/>
              </a:rPr>
              <a:t>In questa sezione il sistema consente di associare le spese rendicontate alle voci di spesa previste dal piano approvato (indicate con valore diverso da 0 nella colonna degli importi ammessi)</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Le voci di spesa previste dal piano approvato sono quelle che hanno un valore diverso da 0 nella colonna degli importi ammessi (es.: </a:t>
            </a:r>
            <a:r>
              <a:rPr lang="it-IT" sz="1200" b="1" dirty="0">
                <a:solidFill>
                  <a:schemeClr val="bg1"/>
                </a:solidFill>
                <a:latin typeface="Arial" panose="020B0604020202020204" pitchFamily="34" charset="0"/>
                <a:cs typeface="Arial" panose="020B0604020202020204" pitchFamily="34" charset="0"/>
              </a:rPr>
              <a:t>«Importo del piano ammesso»</a:t>
            </a:r>
            <a:r>
              <a:rPr lang="it-IT" sz="1200" dirty="0">
                <a:solidFill>
                  <a:schemeClr val="bg1"/>
                </a:solidFill>
                <a:latin typeface="Arial" panose="020B0604020202020204" pitchFamily="34" charset="0"/>
                <a:cs typeface="Arial" panose="020B0604020202020204" pitchFamily="34" charset="0"/>
              </a:rPr>
              <a:t>, </a:t>
            </a:r>
            <a:r>
              <a:rPr lang="it-IT" sz="1200" b="1" dirty="0">
                <a:solidFill>
                  <a:schemeClr val="bg1"/>
                </a:solidFill>
                <a:latin typeface="Arial" panose="020B0604020202020204" pitchFamily="34" charset="0"/>
                <a:cs typeface="Arial" panose="020B0604020202020204" pitchFamily="34" charset="0"/>
              </a:rPr>
              <a:t>«Importo ammesso sul richiesto»</a:t>
            </a:r>
            <a:r>
              <a:rPr lang="it-IT" sz="1200" dirty="0">
                <a:solidFill>
                  <a:schemeClr val="bg1"/>
                </a:solidFill>
                <a:latin typeface="Arial" panose="020B0604020202020204" pitchFamily="34" charset="0"/>
                <a:cs typeface="Arial" panose="020B0604020202020204" pitchFamily="34" charset="0"/>
              </a:rPr>
              <a:t>)</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In caso di </a:t>
            </a:r>
            <a:r>
              <a:rPr lang="it-IT" sz="1200" b="1" dirty="0">
                <a:solidFill>
                  <a:schemeClr val="bg1"/>
                </a:solidFill>
                <a:latin typeface="Arial" panose="020B0604020202020204" pitchFamily="34" charset="0"/>
                <a:cs typeface="Arial" panose="020B0604020202020204" pitchFamily="34" charset="0"/>
              </a:rPr>
              <a:t>variazione</a:t>
            </a:r>
            <a:r>
              <a:rPr lang="it-IT" sz="1200" dirty="0">
                <a:solidFill>
                  <a:schemeClr val="bg1"/>
                </a:solidFill>
                <a:latin typeface="Arial" panose="020B0604020202020204" pitchFamily="34" charset="0"/>
                <a:cs typeface="Arial" panose="020B0604020202020204" pitchFamily="34" charset="0"/>
              </a:rPr>
              <a:t> tra le spese previste dal piano e le spese effettivamente realizzate, è possibile associare liberamente le spese rendicontate alle voci di spesa del piano anche se non previste nel piano approvato (indicate con valore 0 nella colonna degli importi ammessi).</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b="1" dirty="0">
                <a:solidFill>
                  <a:schemeClr val="bg1"/>
                </a:solidFill>
                <a:latin typeface="Arial" panose="020B0604020202020204" pitchFamily="34" charset="0"/>
                <a:cs typeface="Arial" panose="020B0604020202020204" pitchFamily="34" charset="0"/>
              </a:rPr>
              <a:t>Le variazioni delle voci previste dal piano sono oggetto di istruttoria e ammissibili nei limiti stabiliti nel Bando e nelle DISPOSIZIONI PER LA RENDICONTAZIONE DELLA SPESA.</a:t>
            </a:r>
          </a:p>
        </p:txBody>
      </p:sp>
      <p:sp>
        <p:nvSpPr>
          <p:cNvPr id="6" name="Segnaposto numero diapositiva 5"/>
          <p:cNvSpPr>
            <a:spLocks noGrp="1"/>
          </p:cNvSpPr>
          <p:nvPr>
            <p:ph type="sldNum" sz="quarter" idx="12"/>
          </p:nvPr>
        </p:nvSpPr>
        <p:spPr/>
        <p:txBody>
          <a:bodyPr/>
          <a:lstStyle/>
          <a:p>
            <a:fld id="{BCCFDACF-13EC-4135-9547-E4FC8DE1E292}" type="slidenum">
              <a:rPr lang="it-IT" smtClean="0"/>
              <a:t>19</a:t>
            </a:fld>
            <a:endParaRPr lang="it-IT"/>
          </a:p>
        </p:txBody>
      </p: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
        <p:nvSpPr>
          <p:cNvPr id="13" name="Segnaposto contenuto 2"/>
          <p:cNvSpPr txBox="1">
            <a:spLocks/>
          </p:cNvSpPr>
          <p:nvPr/>
        </p:nvSpPr>
        <p:spPr>
          <a:xfrm>
            <a:off x="487468" y="3417853"/>
            <a:ext cx="4161211" cy="846667"/>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it-IT" sz="1400" dirty="0">
                <a:solidFill>
                  <a:srgbClr val="FF0000"/>
                </a:solidFill>
              </a:rPr>
              <a:t>ATTENZIONE: la lista delle voci di spesa e la struttura della scheda dipende da caratteristiche specifiche in relazione al bando di riferimento.</a:t>
            </a:r>
          </a:p>
        </p:txBody>
      </p:sp>
      <p:pic>
        <p:nvPicPr>
          <p:cNvPr id="12" name="Immagine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08183" y="4343435"/>
            <a:ext cx="8330775" cy="1723789"/>
          </a:xfrm>
          <a:prstGeom prst="rect">
            <a:avLst/>
          </a:prstGeom>
        </p:spPr>
      </p:pic>
    </p:spTree>
    <p:extLst>
      <p:ext uri="{BB962C8B-B14F-4D97-AF65-F5344CB8AC3E}">
        <p14:creationId xmlns:p14="http://schemas.microsoft.com/office/powerpoint/2010/main" val="30202893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p:txBody>
          <a:bodyPr>
            <a:normAutofit/>
          </a:bodyPr>
          <a:lstStyle/>
          <a:p>
            <a:pPr marL="0" indent="0" algn="just">
              <a:lnSpc>
                <a:spcPct val="150000"/>
              </a:lnSpc>
              <a:buNone/>
            </a:pPr>
            <a:r>
              <a:rPr lang="it-IT" sz="1600" dirty="0">
                <a:latin typeface="Arial" panose="020B0604020202020204" pitchFamily="34" charset="0"/>
                <a:cs typeface="Arial" panose="020B0604020202020204" pitchFamily="34" charset="0"/>
              </a:rPr>
              <a:t>Il presente documento costituisce la guida alla compilazione online delle richieste di erogazione del </a:t>
            </a:r>
            <a:r>
              <a:rPr lang="it-IT" sz="1600" b="1" dirty="0">
                <a:latin typeface="Arial" panose="020B0604020202020204" pitchFamily="34" charset="0"/>
                <a:cs typeface="Arial" panose="020B0604020202020204" pitchFamily="34" charset="0"/>
              </a:rPr>
              <a:t>SISTEMA INFORMATIVO PER LA GESTIONE DEL PROCESSO DI EROGAZIONE E SOSTEGNO </a:t>
            </a:r>
            <a:r>
              <a:rPr lang="it-IT" sz="1600" dirty="0">
                <a:latin typeface="Arial" panose="020B0604020202020204" pitchFamily="34" charset="0"/>
                <a:cs typeface="Arial" panose="020B0604020202020204" pitchFamily="34" charset="0"/>
              </a:rPr>
              <a:t>(SIPES). Le richieste di erogazione sono una funzionalità offerta per i Bandi per cui è prevista la richiesta di erogazione mediante l’applicativo. Per poter procedere con la richiesta di erogazione è necessario che la domanda di aiuto presentata in piattaforma sia nello stato “Ammessa e finanziabile”.</a:t>
            </a:r>
          </a:p>
          <a:p>
            <a:pPr marL="0" indent="0" algn="just">
              <a:lnSpc>
                <a:spcPct val="100000"/>
              </a:lnSpc>
              <a:buNone/>
            </a:pPr>
            <a:endParaRPr lang="it-IT" sz="1600" dirty="0">
              <a:latin typeface="Arial" panose="020B0604020202020204" pitchFamily="34" charset="0"/>
              <a:cs typeface="Arial" panose="020B0604020202020204" pitchFamily="34" charset="0"/>
            </a:endParaRPr>
          </a:p>
          <a:p>
            <a:pPr marL="0" indent="0" algn="just">
              <a:lnSpc>
                <a:spcPct val="100000"/>
              </a:lnSpc>
              <a:buNone/>
            </a:pPr>
            <a:r>
              <a:rPr lang="it-IT" sz="1600" i="1" u="sng" dirty="0">
                <a:latin typeface="Arial" panose="020B0604020202020204" pitchFamily="34" charset="0"/>
                <a:cs typeface="Arial" panose="020B0604020202020204" pitchFamily="34" charset="0"/>
              </a:rPr>
              <a:t>Le immagini e i contenuti inclusi nel presente documento hanno un carattere esemplificativo e generale e potrebbero non coincidere esattamente con quelle del bando di interesse.</a:t>
            </a:r>
          </a:p>
        </p:txBody>
      </p:sp>
      <p:sp>
        <p:nvSpPr>
          <p:cNvPr id="2" name="Segnaposto numero diapositiva 1"/>
          <p:cNvSpPr>
            <a:spLocks noGrp="1"/>
          </p:cNvSpPr>
          <p:nvPr>
            <p:ph type="sldNum" sz="quarter" idx="12"/>
          </p:nvPr>
        </p:nvSpPr>
        <p:spPr/>
        <p:txBody>
          <a:bodyPr/>
          <a:lstStyle/>
          <a:p>
            <a:fld id="{BCCFDACF-13EC-4135-9547-E4FC8DE1E292}" type="slidenum">
              <a:rPr lang="it-IT" smtClean="0"/>
              <a:t>2</a:t>
            </a:fld>
            <a:endParaRPr lang="it-IT"/>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Tree>
    <p:extLst>
      <p:ext uri="{BB962C8B-B14F-4D97-AF65-F5344CB8AC3E}">
        <p14:creationId xmlns:p14="http://schemas.microsoft.com/office/powerpoint/2010/main" val="277927868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pic>
        <p:nvPicPr>
          <p:cNvPr id="15" name="Immagine 14"/>
          <p:cNvPicPr/>
          <p:nvPr/>
        </p:nvPicPr>
        <p:blipFill>
          <a:blip r:embed="rId2" cstate="print">
            <a:extLst>
              <a:ext uri="{28A0092B-C50C-407E-A947-70E740481C1C}">
                <a14:useLocalDpi xmlns:a14="http://schemas.microsoft.com/office/drawing/2010/main" val="0"/>
              </a:ext>
            </a:extLst>
          </a:blip>
          <a:stretch>
            <a:fillRect/>
          </a:stretch>
        </p:blipFill>
        <p:spPr bwMode="auto">
          <a:xfrm>
            <a:off x="1863265" y="3226711"/>
            <a:ext cx="8701448" cy="3038253"/>
          </a:xfrm>
          <a:prstGeom prst="rect">
            <a:avLst/>
          </a:prstGeom>
          <a:ln>
            <a:noFill/>
          </a:ln>
          <a:effectLst>
            <a:outerShdw blurRad="190500" algn="tl" rotWithShape="0">
              <a:srgbClr val="000000">
                <a:alpha val="70000"/>
              </a:srgbClr>
            </a:outerShdw>
          </a:effectLst>
        </p:spPr>
      </p:pic>
      <p:sp>
        <p:nvSpPr>
          <p:cNvPr id="7" name="Segnaposto contenuto 2"/>
          <p:cNvSpPr txBox="1">
            <a:spLocks/>
          </p:cNvSpPr>
          <p:nvPr/>
        </p:nvSpPr>
        <p:spPr>
          <a:xfrm>
            <a:off x="461590" y="83127"/>
            <a:ext cx="11477368" cy="1079268"/>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“VOCI DI SPESA”</a:t>
            </a:r>
          </a:p>
          <a:p>
            <a:pPr marL="0" indent="0" algn="just">
              <a:lnSpc>
                <a:spcPct val="100000"/>
              </a:lnSpc>
              <a:buClr>
                <a:schemeClr val="bg1"/>
              </a:buClr>
              <a:buNone/>
            </a:pPr>
            <a:r>
              <a:rPr lang="it-IT" sz="1200" dirty="0">
                <a:solidFill>
                  <a:schemeClr val="bg1"/>
                </a:solidFill>
                <a:latin typeface="Arial" panose="020B0604020202020204" pitchFamily="34" charset="0"/>
                <a:cs typeface="Arial" panose="020B0604020202020204" pitchFamily="34" charset="0"/>
              </a:rPr>
              <a:t>Per associare un documento di spesa alla voce di spesa selezionare il pulsante </a:t>
            </a:r>
            <a:endParaRPr lang="it-IT" sz="1200" b="1" dirty="0">
              <a:solidFill>
                <a:schemeClr val="bg1"/>
              </a:solidFill>
              <a:latin typeface="Arial" panose="020B0604020202020204" pitchFamily="34" charset="0"/>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BCCFDACF-13EC-4135-9547-E4FC8DE1E292}" type="slidenum">
              <a:rPr lang="it-IT" smtClean="0"/>
              <a:t>20</a:t>
            </a:fld>
            <a:endParaRPr lang="it-IT"/>
          </a:p>
        </p:txBody>
      </p: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
        <p:nvSpPr>
          <p:cNvPr id="13" name="Segnaposto contenuto 2"/>
          <p:cNvSpPr txBox="1">
            <a:spLocks/>
          </p:cNvSpPr>
          <p:nvPr/>
        </p:nvSpPr>
        <p:spPr>
          <a:xfrm>
            <a:off x="7720698" y="4089060"/>
            <a:ext cx="4161211" cy="846667"/>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it-IT" sz="1400" dirty="0">
                <a:solidFill>
                  <a:srgbClr val="FF0000"/>
                </a:solidFill>
              </a:rPr>
              <a:t>ATTENZIONE: L’importo rendicontato non può essere superiore all’Importo del documento oggetto di rendicontazione.</a:t>
            </a:r>
          </a:p>
        </p:txBody>
      </p:sp>
      <p:pic>
        <p:nvPicPr>
          <p:cNvPr id="8" name="Immagine 7"/>
          <p:cNvPicPr/>
          <p:nvPr/>
        </p:nvPicPr>
        <p:blipFill>
          <a:blip r:embed="rId4">
            <a:extLst>
              <a:ext uri="{28A0092B-C50C-407E-A947-70E740481C1C}">
                <a14:useLocalDpi xmlns:a14="http://schemas.microsoft.com/office/drawing/2010/main" val="0"/>
              </a:ext>
            </a:extLst>
          </a:blip>
          <a:srcRect/>
          <a:stretch>
            <a:fillRect/>
          </a:stretch>
        </p:blipFill>
        <p:spPr bwMode="auto">
          <a:xfrm>
            <a:off x="6002126" y="783608"/>
            <a:ext cx="198148" cy="228693"/>
          </a:xfrm>
          <a:prstGeom prst="rect">
            <a:avLst/>
          </a:prstGeom>
          <a:noFill/>
          <a:ln>
            <a:noFill/>
          </a:ln>
        </p:spPr>
      </p:pic>
      <p:pic>
        <p:nvPicPr>
          <p:cNvPr id="10" name="Immagine 9"/>
          <p:cNvPicPr/>
          <p:nvPr/>
        </p:nvPicPr>
        <p:blipFill>
          <a:blip r:embed="rId5" cstate="print">
            <a:extLst>
              <a:ext uri="{28A0092B-C50C-407E-A947-70E740481C1C}">
                <a14:useLocalDpi xmlns:a14="http://schemas.microsoft.com/office/drawing/2010/main" val="0"/>
              </a:ext>
            </a:extLst>
          </a:blip>
          <a:stretch>
            <a:fillRect/>
          </a:stretch>
        </p:blipFill>
        <p:spPr bwMode="auto">
          <a:xfrm>
            <a:off x="1863266" y="1265558"/>
            <a:ext cx="8674016" cy="1053391"/>
          </a:xfrm>
          <a:prstGeom prst="rect">
            <a:avLst/>
          </a:prstGeom>
          <a:ln>
            <a:noFill/>
          </a:ln>
          <a:effectLst>
            <a:outerShdw blurRad="190500" algn="tl" rotWithShape="0">
              <a:srgbClr val="000000">
                <a:alpha val="70000"/>
              </a:srgbClr>
            </a:outerShdw>
          </a:effectLst>
        </p:spPr>
      </p:pic>
      <p:sp>
        <p:nvSpPr>
          <p:cNvPr id="11" name="Segnaposto contenuto 2"/>
          <p:cNvSpPr txBox="1">
            <a:spLocks/>
          </p:cNvSpPr>
          <p:nvPr/>
        </p:nvSpPr>
        <p:spPr>
          <a:xfrm>
            <a:off x="384148" y="2476418"/>
            <a:ext cx="11477368" cy="592824"/>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buClr>
                <a:schemeClr val="bg1"/>
              </a:buClr>
              <a:buNone/>
            </a:pPr>
            <a:r>
              <a:rPr lang="it-IT" sz="1200" dirty="0">
                <a:solidFill>
                  <a:schemeClr val="bg1"/>
                </a:solidFill>
                <a:latin typeface="Arial" panose="020B0604020202020204" pitchFamily="34" charset="0"/>
                <a:cs typeface="Arial" panose="020B0604020202020204" pitchFamily="34" charset="0"/>
              </a:rPr>
              <a:t>Selezionando il pulsante         è possibile, selezionando i documenti di spesa inseriti e digitando l’importo rendicontato, associare la quota dell’importo del documento di spesa alla voce di spesa selezionata.</a:t>
            </a:r>
          </a:p>
        </p:txBody>
      </p:sp>
      <p:pic>
        <p:nvPicPr>
          <p:cNvPr id="14" name="Immagine 13"/>
          <p:cNvPicPr/>
          <p:nvPr/>
        </p:nvPicPr>
        <p:blipFill>
          <a:blip r:embed="rId6">
            <a:extLst>
              <a:ext uri="{28A0092B-C50C-407E-A947-70E740481C1C}">
                <a14:useLocalDpi xmlns:a14="http://schemas.microsoft.com/office/drawing/2010/main" val="0"/>
              </a:ext>
            </a:extLst>
          </a:blip>
          <a:srcRect/>
          <a:stretch>
            <a:fillRect/>
          </a:stretch>
        </p:blipFill>
        <p:spPr bwMode="auto">
          <a:xfrm>
            <a:off x="2214854" y="2501357"/>
            <a:ext cx="228693" cy="243938"/>
          </a:xfrm>
          <a:prstGeom prst="rect">
            <a:avLst/>
          </a:prstGeom>
          <a:noFill/>
          <a:ln>
            <a:noFill/>
          </a:ln>
        </p:spPr>
      </p:pic>
      <p:pic>
        <p:nvPicPr>
          <p:cNvPr id="2" name="Immagine 1"/>
          <p:cNvPicPr>
            <a:picLocks noChangeAspect="1"/>
          </p:cNvPicPr>
          <p:nvPr/>
        </p:nvPicPr>
        <p:blipFill rotWithShape="1">
          <a:blip r:embed="rId7">
            <a:extLst>
              <a:ext uri="{28A0092B-C50C-407E-A947-70E740481C1C}">
                <a14:useLocalDpi xmlns:a14="http://schemas.microsoft.com/office/drawing/2010/main" val="0"/>
              </a:ext>
            </a:extLst>
          </a:blip>
          <a:srcRect b="67278"/>
          <a:stretch/>
        </p:blipFill>
        <p:spPr>
          <a:xfrm>
            <a:off x="3627619" y="5796215"/>
            <a:ext cx="1914792" cy="218823"/>
          </a:xfrm>
          <a:prstGeom prst="rect">
            <a:avLst/>
          </a:prstGeom>
        </p:spPr>
      </p:pic>
      <p:sp>
        <p:nvSpPr>
          <p:cNvPr id="16" name="Freccia a destra 15"/>
          <p:cNvSpPr/>
          <p:nvPr/>
        </p:nvSpPr>
        <p:spPr>
          <a:xfrm>
            <a:off x="5542303" y="5862073"/>
            <a:ext cx="919645" cy="1529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4" name="Immagine 3"/>
          <p:cNvPicPr>
            <a:picLocks noChangeAspect="1"/>
          </p:cNvPicPr>
          <p:nvPr/>
        </p:nvPicPr>
        <p:blipFill rotWithShape="1">
          <a:blip r:embed="rId7">
            <a:extLst>
              <a:ext uri="{28A0092B-C50C-407E-A947-70E740481C1C}">
                <a14:useLocalDpi xmlns:a14="http://schemas.microsoft.com/office/drawing/2010/main" val="0"/>
              </a:ext>
            </a:extLst>
          </a:blip>
          <a:srcRect l="1289" t="33958" r="1460"/>
          <a:stretch/>
        </p:blipFill>
        <p:spPr>
          <a:xfrm>
            <a:off x="6486525" y="5717726"/>
            <a:ext cx="1862138" cy="441658"/>
          </a:xfrm>
          <a:prstGeom prst="rect">
            <a:avLst/>
          </a:prstGeom>
        </p:spPr>
      </p:pic>
    </p:spTree>
    <p:extLst>
      <p:ext uri="{BB962C8B-B14F-4D97-AF65-F5344CB8AC3E}">
        <p14:creationId xmlns:p14="http://schemas.microsoft.com/office/powerpoint/2010/main" val="28233267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83127"/>
            <a:ext cx="11477368" cy="2998740"/>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“EROGAZIONE”</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La sezione riepiloga i dati economici e consente di inserire:</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algn="just">
              <a:lnSpc>
                <a:spcPct val="100000"/>
              </a:lnSpc>
              <a:spcBef>
                <a:spcPts val="0"/>
              </a:spcBef>
              <a:buClr>
                <a:schemeClr val="bg1"/>
              </a:buClr>
              <a:buFontTx/>
              <a:buChar char="-"/>
            </a:pPr>
            <a:r>
              <a:rPr lang="it-IT" sz="1200" dirty="0">
                <a:solidFill>
                  <a:schemeClr val="bg1"/>
                </a:solidFill>
                <a:latin typeface="Arial" panose="020B0604020202020204" pitchFamily="34" charset="0"/>
                <a:cs typeface="Arial" panose="020B0604020202020204" pitchFamily="34" charset="0"/>
              </a:rPr>
              <a:t>l’importo del contributo del quale si chiede l’erogazione</a:t>
            </a:r>
          </a:p>
          <a:p>
            <a:pPr algn="just">
              <a:lnSpc>
                <a:spcPct val="100000"/>
              </a:lnSpc>
              <a:spcBef>
                <a:spcPts val="0"/>
              </a:spcBef>
              <a:buClr>
                <a:schemeClr val="bg1"/>
              </a:buClr>
              <a:buFontTx/>
              <a:buChar char="-"/>
            </a:pPr>
            <a:r>
              <a:rPr lang="it-IT" sz="1200" dirty="0">
                <a:solidFill>
                  <a:schemeClr val="bg1"/>
                </a:solidFill>
                <a:latin typeface="Arial" panose="020B0604020202020204" pitchFamily="34" charset="0"/>
                <a:cs typeface="Arial" panose="020B0604020202020204" pitchFamily="34" charset="0"/>
              </a:rPr>
              <a:t>l’IBAN del conto corrente dedicato alla realizzazione del piano</a:t>
            </a:r>
          </a:p>
          <a:p>
            <a:pPr marL="0" indent="0" algn="just">
              <a:lnSpc>
                <a:spcPct val="100000"/>
              </a:lnSpc>
              <a:spcBef>
                <a:spcPts val="0"/>
              </a:spcBef>
              <a:buClr>
                <a:schemeClr val="bg1"/>
              </a:buClr>
              <a:buNone/>
            </a:pPr>
            <a:r>
              <a:rPr lang="it-IT" sz="1200" dirty="0">
                <a:solidFill>
                  <a:srgbClr val="FF0000"/>
                </a:solidFill>
                <a:latin typeface="Arial" panose="020B0604020202020204" pitchFamily="34" charset="0"/>
                <a:cs typeface="Arial" panose="020B0604020202020204" pitchFamily="34" charset="0"/>
              </a:rPr>
              <a:t>NB: il codice IBAN deve essere selezionato tra quelli indicati nella sezione anagrafica “DATI BANCARI”; se non è presente il codice IBAN è necessario inserirlo andando in gestione anagrafica nella sezione “DATI BANCARI”. </a:t>
            </a:r>
          </a:p>
          <a:p>
            <a:pPr marL="0" indent="0" algn="just">
              <a:lnSpc>
                <a:spcPct val="100000"/>
              </a:lnSpc>
              <a:spcBef>
                <a:spcPts val="0"/>
              </a:spcBef>
              <a:buClr>
                <a:schemeClr val="bg1"/>
              </a:buClr>
              <a:buNone/>
            </a:pPr>
            <a:r>
              <a:rPr lang="it-IT" sz="1200" dirty="0">
                <a:solidFill>
                  <a:srgbClr val="FF0000"/>
                </a:solidFill>
                <a:latin typeface="Arial" panose="020B0604020202020204" pitchFamily="34" charset="0"/>
                <a:cs typeface="Arial" panose="020B0604020202020204" pitchFamily="34" charset="0"/>
              </a:rPr>
              <a:t>Nel caso in cui l’impresa abbia sostenuto le spese attraverso un finanziamento bancario a valere sull’Accordo ABI-RAS, l’IBAN dovrà essere quello del c/c dedicato indicato nella disposizione irrevocabile di pagamento.</a:t>
            </a:r>
          </a:p>
          <a:p>
            <a:pPr marL="0" indent="0" algn="just">
              <a:lnSpc>
                <a:spcPct val="100000"/>
              </a:lnSpc>
              <a:spcBef>
                <a:spcPts val="0"/>
              </a:spcBef>
              <a:buClr>
                <a:schemeClr val="bg1"/>
              </a:buClr>
              <a:buNone/>
            </a:pPr>
            <a:r>
              <a:rPr lang="it-IT" sz="1200" dirty="0">
                <a:solidFill>
                  <a:srgbClr val="FF0000"/>
                </a:solidFill>
                <a:latin typeface="Arial" panose="020B0604020202020204" pitchFamily="34" charset="0"/>
                <a:cs typeface="Arial" panose="020B0604020202020204" pitchFamily="34" charset="0"/>
              </a:rPr>
              <a:t>Nel caso in cui l’impresa abbia sostenuto tutte le spese previste dal piano in locazione finanziaria (leasing), modalità “beneficiario-concedente”, l’IBAN dovrà essere quello del c/c indicato dalla società di leasing nella RICHIESTA DI EROGAZIONE SOCIETA’ DI LEASING/BENEFICIARIO CONCEDENTE PER EROGAZIONE UNICA. </a:t>
            </a:r>
          </a:p>
          <a:p>
            <a:pPr marL="0" indent="0" algn="just">
              <a:lnSpc>
                <a:spcPct val="100000"/>
              </a:lnSpc>
              <a:spcBef>
                <a:spcPts val="0"/>
              </a:spcBef>
              <a:buClr>
                <a:schemeClr val="bg1"/>
              </a:buClr>
              <a:buNone/>
            </a:pPr>
            <a:r>
              <a:rPr lang="it-IT" sz="1200" dirty="0">
                <a:solidFill>
                  <a:srgbClr val="FF0000"/>
                </a:solidFill>
                <a:latin typeface="Arial" panose="020B0604020202020204" pitchFamily="34" charset="0"/>
                <a:cs typeface="Arial" panose="020B0604020202020204" pitchFamily="34" charset="0"/>
              </a:rPr>
              <a:t>In tutti gli altri casi dovrà essere riportato l’IBAN del conto corrente dedicato alla realizzazione del piano.</a:t>
            </a:r>
          </a:p>
        </p:txBody>
      </p:sp>
      <p:sp>
        <p:nvSpPr>
          <p:cNvPr id="6" name="Segnaposto numero diapositiva 5"/>
          <p:cNvSpPr>
            <a:spLocks noGrp="1"/>
          </p:cNvSpPr>
          <p:nvPr>
            <p:ph type="sldNum" sz="quarter" idx="12"/>
          </p:nvPr>
        </p:nvSpPr>
        <p:spPr/>
        <p:txBody>
          <a:bodyPr/>
          <a:lstStyle/>
          <a:p>
            <a:fld id="{BCCFDACF-13EC-4135-9547-E4FC8DE1E292}" type="slidenum">
              <a:rPr lang="it-IT" smtClean="0"/>
              <a:t>21</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12" name="Immagine 11"/>
          <p:cNvPicPr/>
          <p:nvPr/>
        </p:nvPicPr>
        <p:blipFill>
          <a:blip r:embed="rId3" cstate="print">
            <a:extLst>
              <a:ext uri="{28A0092B-C50C-407E-A947-70E740481C1C}">
                <a14:useLocalDpi xmlns:a14="http://schemas.microsoft.com/office/drawing/2010/main" val="0"/>
              </a:ext>
            </a:extLst>
          </a:blip>
          <a:stretch>
            <a:fillRect/>
          </a:stretch>
        </p:blipFill>
        <p:spPr bwMode="auto">
          <a:xfrm>
            <a:off x="1396616" y="3287180"/>
            <a:ext cx="9607316" cy="3127254"/>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2375487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83126"/>
            <a:ext cx="11477368" cy="2160541"/>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“CRONOPROGRAMMA”</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La sezione consente di inserire gli importi delle spese e delle fonti di copertura suddivise per annualità.</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L’utente deve compilare due tabelle indicanti rispettivamente:</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algn="just">
              <a:lnSpc>
                <a:spcPct val="100000"/>
              </a:lnSpc>
              <a:spcBef>
                <a:spcPts val="600"/>
              </a:spcBef>
              <a:buClr>
                <a:schemeClr val="bg1"/>
              </a:buClr>
              <a:buFontTx/>
              <a:buChar char="-"/>
            </a:pPr>
            <a:r>
              <a:rPr lang="it-IT" sz="1400" dirty="0">
                <a:solidFill>
                  <a:schemeClr val="bg1"/>
                </a:solidFill>
                <a:latin typeface="Arial" panose="020B0604020202020204" pitchFamily="34" charset="0"/>
                <a:cs typeface="Arial" panose="020B0604020202020204" pitchFamily="34" charset="0"/>
              </a:rPr>
              <a:t>le spese previste dal piano approvato ripartite per le annualità nelle quali è stato/sarà realizzato il piano,</a:t>
            </a:r>
          </a:p>
          <a:p>
            <a:pPr algn="just">
              <a:lnSpc>
                <a:spcPct val="100000"/>
              </a:lnSpc>
              <a:spcBef>
                <a:spcPts val="600"/>
              </a:spcBef>
              <a:buClr>
                <a:schemeClr val="bg1"/>
              </a:buClr>
              <a:buFontTx/>
              <a:buChar char="-"/>
            </a:pPr>
            <a:r>
              <a:rPr lang="it-IT" sz="1400" dirty="0">
                <a:solidFill>
                  <a:schemeClr val="bg1"/>
                </a:solidFill>
                <a:latin typeface="Arial" panose="020B0604020202020204" pitchFamily="34" charset="0"/>
                <a:cs typeface="Arial" panose="020B0604020202020204" pitchFamily="34" charset="0"/>
              </a:rPr>
              <a:t>le fonti a copertura del piano ripartite per le annualità nelle quali è stato/sarà realizzato il piano.</a:t>
            </a:r>
          </a:p>
        </p:txBody>
      </p:sp>
      <p:sp>
        <p:nvSpPr>
          <p:cNvPr id="6" name="Segnaposto numero diapositiva 5"/>
          <p:cNvSpPr>
            <a:spLocks noGrp="1"/>
          </p:cNvSpPr>
          <p:nvPr>
            <p:ph type="sldNum" sz="quarter" idx="12"/>
          </p:nvPr>
        </p:nvSpPr>
        <p:spPr/>
        <p:txBody>
          <a:bodyPr/>
          <a:lstStyle/>
          <a:p>
            <a:fld id="{BCCFDACF-13EC-4135-9547-E4FC8DE1E292}" type="slidenum">
              <a:rPr lang="it-IT" smtClean="0"/>
              <a:t>22</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8" name="Immagine 7"/>
          <p:cNvPicPr/>
          <p:nvPr/>
        </p:nvPicPr>
        <p:blipFill>
          <a:blip r:embed="rId3" cstate="print">
            <a:extLst>
              <a:ext uri="{28A0092B-C50C-407E-A947-70E740481C1C}">
                <a14:useLocalDpi xmlns:a14="http://schemas.microsoft.com/office/drawing/2010/main" val="0"/>
              </a:ext>
            </a:extLst>
          </a:blip>
          <a:stretch>
            <a:fillRect/>
          </a:stretch>
        </p:blipFill>
        <p:spPr>
          <a:xfrm>
            <a:off x="1291569" y="2328335"/>
            <a:ext cx="9783541" cy="3102249"/>
          </a:xfrm>
          <a:prstGeom prst="rect">
            <a:avLst/>
          </a:prstGeom>
          <a:ln>
            <a:noFill/>
          </a:ln>
          <a:effectLst>
            <a:outerShdw blurRad="190500" algn="tl" rotWithShape="0">
              <a:srgbClr val="000000">
                <a:alpha val="70000"/>
              </a:srgbClr>
            </a:outerShdw>
          </a:effectLst>
        </p:spPr>
      </p:pic>
      <p:sp>
        <p:nvSpPr>
          <p:cNvPr id="10" name="Segnaposto contenuto 2"/>
          <p:cNvSpPr txBox="1">
            <a:spLocks/>
          </p:cNvSpPr>
          <p:nvPr/>
        </p:nvSpPr>
        <p:spPr>
          <a:xfrm>
            <a:off x="3047098" y="4536843"/>
            <a:ext cx="4161211" cy="1698074"/>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it-IT" sz="1400" dirty="0">
                <a:solidFill>
                  <a:srgbClr val="FF0000"/>
                </a:solidFill>
              </a:rPr>
              <a:t>ATTENZIONE: i valori imputati devono corrispondere a quelli approvati nel provvedimento di concessione </a:t>
            </a:r>
          </a:p>
          <a:p>
            <a:pPr marL="0" indent="0">
              <a:buNone/>
            </a:pPr>
            <a:r>
              <a:rPr lang="it-IT" sz="1400" dirty="0">
                <a:solidFill>
                  <a:srgbClr val="FF0000"/>
                </a:solidFill>
              </a:rPr>
              <a:t>Gli importi si inseriscono nel campo valore numerico da modificare e premendo TAB o </a:t>
            </a:r>
            <a:r>
              <a:rPr lang="it-IT" sz="1400" dirty="0" err="1">
                <a:solidFill>
                  <a:srgbClr val="FF0000"/>
                </a:solidFill>
              </a:rPr>
              <a:t>Enter</a:t>
            </a:r>
            <a:r>
              <a:rPr lang="it-IT" sz="1400" dirty="0">
                <a:solidFill>
                  <a:srgbClr val="FF0000"/>
                </a:solidFill>
              </a:rPr>
              <a:t> per passare al campo successivo. Il sistema aggiorna automaticamente il campo “TOTALE” in base ai valori inseriti.</a:t>
            </a:r>
          </a:p>
        </p:txBody>
      </p:sp>
    </p:spTree>
    <p:extLst>
      <p:ext uri="{BB962C8B-B14F-4D97-AF65-F5344CB8AC3E}">
        <p14:creationId xmlns:p14="http://schemas.microsoft.com/office/powerpoint/2010/main" val="21680606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66193"/>
            <a:ext cx="11477368" cy="2787074"/>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e trasmissione della richiesta di erogazione - Sezione “DICHIARAZIONI”</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La sezione consente di contrassegnare le dichiarazioni sul possesso dei requisiti per l’accesso alle agevolazioni.</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Il sistema verifica che sia attestato il rispetto di un set minimo di requisiti di ammissibilità al di sotto del quale non è possibile la validazione della richiesta di erogazione.</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rgbClr val="FF0000"/>
                </a:solidFill>
                <a:latin typeface="Arial" panose="020B0604020202020204" pitchFamily="34" charset="0"/>
                <a:cs typeface="Arial" panose="020B0604020202020204" pitchFamily="34" charset="0"/>
              </a:rPr>
              <a:t>NB: </a:t>
            </a:r>
            <a:r>
              <a:rPr lang="it-IT" sz="1400" b="1" dirty="0">
                <a:solidFill>
                  <a:srgbClr val="FF0000"/>
                </a:solidFill>
                <a:latin typeface="Arial" panose="020B0604020202020204" pitchFamily="34" charset="0"/>
                <a:cs typeface="Arial" panose="020B0604020202020204" pitchFamily="34" charset="0"/>
              </a:rPr>
              <a:t>la verifica puntuale sul possesso di tutti i requisiti per l’accesso alle agevolazioni è effettuata in sede di istruttoria delle richieste di erogazione.</a:t>
            </a:r>
          </a:p>
          <a:p>
            <a:pPr marL="0" indent="0" algn="just">
              <a:lnSpc>
                <a:spcPct val="100000"/>
              </a:lnSpc>
              <a:spcBef>
                <a:spcPts val="0"/>
              </a:spcBef>
              <a:buClr>
                <a:schemeClr val="bg1"/>
              </a:buClr>
              <a:buNone/>
            </a:pPr>
            <a:endParaRPr lang="it-IT" sz="1400" b="1"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400" b="1"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Premendo “SALVA” le informazioni inserite vengono salvate e notificate eventuali discrepanze rispetto al set minimo di requisiti di ammissibilità.</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Premendo “PROSEGUI” si accede alla sezione successiva.</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BCCFDACF-13EC-4135-9547-E4FC8DE1E292}" type="slidenum">
              <a:rPr lang="it-IT" smtClean="0"/>
              <a:t>23</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Tree>
    <p:extLst>
      <p:ext uri="{BB962C8B-B14F-4D97-AF65-F5344CB8AC3E}">
        <p14:creationId xmlns:p14="http://schemas.microsoft.com/office/powerpoint/2010/main" val="62831109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83126"/>
            <a:ext cx="11477368" cy="1500141"/>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«DOCUMENTI»</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La sezione consente di caricare gli allegati alla richiesta di erogazione.  Premere il pulsante        per visualizzare la lista dei documenti.</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b="1" dirty="0">
                <a:solidFill>
                  <a:schemeClr val="bg1"/>
                </a:solidFill>
                <a:latin typeface="Arial" panose="020B0604020202020204" pitchFamily="34" charset="0"/>
                <a:cs typeface="Arial" panose="020B0604020202020204" pitchFamily="34" charset="0"/>
              </a:rPr>
              <a:t>NB: Le tipologie di allegati che devono accompagnare la richiesta di erogazione sono indicate nelle DISPOSIZIONI PER LA RENDICONTAZIONE DELLA SPESA.</a:t>
            </a:r>
          </a:p>
        </p:txBody>
      </p:sp>
      <p:sp>
        <p:nvSpPr>
          <p:cNvPr id="6" name="Segnaposto numero diapositiva 5"/>
          <p:cNvSpPr>
            <a:spLocks noGrp="1"/>
          </p:cNvSpPr>
          <p:nvPr>
            <p:ph type="sldNum" sz="quarter" idx="12"/>
          </p:nvPr>
        </p:nvSpPr>
        <p:spPr/>
        <p:txBody>
          <a:bodyPr/>
          <a:lstStyle/>
          <a:p>
            <a:fld id="{BCCFDACF-13EC-4135-9547-E4FC8DE1E292}" type="slidenum">
              <a:rPr lang="it-IT" smtClean="0"/>
              <a:t>24</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5" name="Immagine 4"/>
          <p:cNvPicPr/>
          <p:nvPr/>
        </p:nvPicPr>
        <p:blipFill>
          <a:blip r:embed="rId3" cstate="print">
            <a:extLst>
              <a:ext uri="{28A0092B-C50C-407E-A947-70E740481C1C}">
                <a14:useLocalDpi xmlns:a14="http://schemas.microsoft.com/office/drawing/2010/main" val="0"/>
              </a:ext>
            </a:extLst>
          </a:blip>
          <a:stretch>
            <a:fillRect/>
          </a:stretch>
        </p:blipFill>
        <p:spPr>
          <a:xfrm>
            <a:off x="7778326" y="604596"/>
            <a:ext cx="262890" cy="228600"/>
          </a:xfrm>
          <a:prstGeom prst="rect">
            <a:avLst/>
          </a:prstGeom>
          <a:ln w="6350">
            <a:solidFill>
              <a:schemeClr val="tx1"/>
            </a:solidFill>
          </a:ln>
        </p:spPr>
      </p:pic>
      <p:pic>
        <p:nvPicPr>
          <p:cNvPr id="8" name="Immagine 7"/>
          <p:cNvPicPr/>
          <p:nvPr/>
        </p:nvPicPr>
        <p:blipFill>
          <a:blip r:embed="rId4" cstate="print">
            <a:extLst>
              <a:ext uri="{28A0092B-C50C-407E-A947-70E740481C1C}">
                <a14:useLocalDpi xmlns:a14="http://schemas.microsoft.com/office/drawing/2010/main" val="0"/>
              </a:ext>
            </a:extLst>
          </a:blip>
          <a:stretch>
            <a:fillRect/>
          </a:stretch>
        </p:blipFill>
        <p:spPr>
          <a:xfrm>
            <a:off x="2282402" y="1651001"/>
            <a:ext cx="7311458" cy="3277058"/>
          </a:xfrm>
          <a:prstGeom prst="rect">
            <a:avLst/>
          </a:prstGeom>
          <a:ln>
            <a:noFill/>
          </a:ln>
          <a:effectLst>
            <a:outerShdw blurRad="190500" algn="tl" rotWithShape="0">
              <a:srgbClr val="000000">
                <a:alpha val="70000"/>
              </a:srgbClr>
            </a:outerShdw>
          </a:effectLst>
        </p:spPr>
      </p:pic>
      <p:sp>
        <p:nvSpPr>
          <p:cNvPr id="12" name="Segnaposto contenuto 2"/>
          <p:cNvSpPr txBox="1">
            <a:spLocks/>
          </p:cNvSpPr>
          <p:nvPr/>
        </p:nvSpPr>
        <p:spPr>
          <a:xfrm>
            <a:off x="7010399" y="3289530"/>
            <a:ext cx="4161211" cy="838374"/>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it-IT" sz="1400" dirty="0">
                <a:solidFill>
                  <a:srgbClr val="FF0000"/>
                </a:solidFill>
              </a:rPr>
              <a:t>ATTENZIONE:  le specificità del bando potrebbero richiedere le associazioni a </a:t>
            </a:r>
            <a:r>
              <a:rPr lang="it-IT" sz="1400" i="1" dirty="0">
                <a:solidFill>
                  <a:srgbClr val="FF0000"/>
                </a:solidFill>
              </a:rPr>
              <a:t>Documenti di spesa </a:t>
            </a:r>
            <a:r>
              <a:rPr lang="it-IT" sz="1400" dirty="0">
                <a:solidFill>
                  <a:srgbClr val="FF0000"/>
                </a:solidFill>
              </a:rPr>
              <a:t>e/o </a:t>
            </a:r>
            <a:r>
              <a:rPr lang="it-IT" sz="1400" i="1" dirty="0">
                <a:solidFill>
                  <a:srgbClr val="FF0000"/>
                </a:solidFill>
              </a:rPr>
              <a:t>Titoli di pagamento </a:t>
            </a:r>
            <a:r>
              <a:rPr lang="it-IT" sz="1400" dirty="0">
                <a:solidFill>
                  <a:srgbClr val="FF0000"/>
                </a:solidFill>
              </a:rPr>
              <a:t>per documenti diversi</a:t>
            </a:r>
            <a:endParaRPr lang="it-IT" sz="1400" b="1" i="1" dirty="0">
              <a:solidFill>
                <a:srgbClr val="FF0000"/>
              </a:solidFill>
            </a:endParaRPr>
          </a:p>
        </p:txBody>
      </p:sp>
      <p:sp>
        <p:nvSpPr>
          <p:cNvPr id="16" name="Freccia curva 15"/>
          <p:cNvSpPr/>
          <p:nvPr/>
        </p:nvSpPr>
        <p:spPr>
          <a:xfrm flipH="1" flipV="1">
            <a:off x="5333999" y="4127903"/>
            <a:ext cx="3344334" cy="579215"/>
          </a:xfrm>
          <a:prstGeom prst="bentArrow">
            <a:avLst>
              <a:gd name="adj1" fmla="val 25000"/>
              <a:gd name="adj2" fmla="val 2898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7" name="Freccia curva 16"/>
          <p:cNvSpPr/>
          <p:nvPr/>
        </p:nvSpPr>
        <p:spPr>
          <a:xfrm flipH="1">
            <a:off x="5333999" y="2675294"/>
            <a:ext cx="3344334" cy="614236"/>
          </a:xfrm>
          <a:prstGeom prst="bentArrow">
            <a:avLst>
              <a:gd name="adj1" fmla="val 25000"/>
              <a:gd name="adj2" fmla="val 2898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10" name="Segnaposto contenuto 2">
            <a:extLst>
              <a:ext uri="{FF2B5EF4-FFF2-40B4-BE49-F238E27FC236}">
                <a16:creationId xmlns:a16="http://schemas.microsoft.com/office/drawing/2014/main" id="{BC1709D7-8019-40F6-9CD9-78E5C0BA4910}"/>
              </a:ext>
            </a:extLst>
          </p:cNvPr>
          <p:cNvSpPr txBox="1">
            <a:spLocks/>
          </p:cNvSpPr>
          <p:nvPr/>
        </p:nvSpPr>
        <p:spPr>
          <a:xfrm>
            <a:off x="3163089" y="5152753"/>
            <a:ext cx="5550084" cy="1227357"/>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buNone/>
            </a:pPr>
            <a:r>
              <a:rPr lang="it-IT" sz="1200" dirty="0">
                <a:solidFill>
                  <a:srgbClr val="FF0000"/>
                </a:solidFill>
              </a:rPr>
              <a:t>NOTA BENE:  In relazione al documento «prospetto annuale riepilogativo» per ciascun dipendente la cui spesa è oggetto di rendicontazione, in alternativa, è possibile, allegare il modello UNIEMENS e il prospetto riepilogativo contributi e ritenute di ciascun dipendente e il Modello DM10 virtuale dal quale si evincano le seguenti informazioni (costi salariali, oneri previdenziali a carico dell’impresa, oneri assicurativi, quota TFR, eventuali sgravi o contributi maturati in favore del dipendente).</a:t>
            </a:r>
          </a:p>
        </p:txBody>
      </p:sp>
    </p:spTree>
    <p:extLst>
      <p:ext uri="{BB962C8B-B14F-4D97-AF65-F5344CB8AC3E}">
        <p14:creationId xmlns:p14="http://schemas.microsoft.com/office/powerpoint/2010/main" val="13270416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83126"/>
            <a:ext cx="11477368" cy="1974274"/>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«DOCUMENTI»</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Per caricare un nuovo documento selezionare “Nuovo documento”      </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Nota: </a:t>
            </a:r>
          </a:p>
          <a:p>
            <a:pPr algn="just">
              <a:lnSpc>
                <a:spcPct val="100000"/>
              </a:lnSpc>
              <a:spcBef>
                <a:spcPts val="0"/>
              </a:spcBef>
              <a:buClr>
                <a:schemeClr val="bg1"/>
              </a:buClr>
              <a:buFontTx/>
              <a:buChar char="-"/>
            </a:pPr>
            <a:r>
              <a:rPr lang="it-IT" sz="1400" dirty="0">
                <a:solidFill>
                  <a:schemeClr val="bg1"/>
                </a:solidFill>
                <a:latin typeface="Arial" panose="020B0604020202020204" pitchFamily="34" charset="0"/>
                <a:cs typeface="Arial" panose="020B0604020202020204" pitchFamily="34" charset="0"/>
              </a:rPr>
              <a:t>Quando si inseriscono i documenti di tipologia “</a:t>
            </a:r>
            <a:r>
              <a:rPr lang="it-IT" sz="1400" dirty="0">
                <a:solidFill>
                  <a:srgbClr val="FF0000"/>
                </a:solidFill>
                <a:latin typeface="Arial" panose="020B0604020202020204" pitchFamily="34" charset="0"/>
                <a:cs typeface="Arial" panose="020B0604020202020204" pitchFamily="34" charset="0"/>
              </a:rPr>
              <a:t>Documento di spesa</a:t>
            </a:r>
            <a:r>
              <a:rPr lang="it-IT" sz="1400" dirty="0">
                <a:solidFill>
                  <a:schemeClr val="bg1"/>
                </a:solidFill>
                <a:latin typeface="Arial" panose="020B0604020202020204" pitchFamily="34" charset="0"/>
                <a:cs typeface="Arial" panose="020B0604020202020204" pitchFamily="34" charset="0"/>
              </a:rPr>
              <a:t>” il sistema richiede di indicare a quale documento di spesa sono associati;</a:t>
            </a:r>
          </a:p>
          <a:p>
            <a:pPr algn="just">
              <a:lnSpc>
                <a:spcPct val="100000"/>
              </a:lnSpc>
              <a:spcBef>
                <a:spcPts val="0"/>
              </a:spcBef>
              <a:buClr>
                <a:schemeClr val="bg1"/>
              </a:buClr>
              <a:buFontTx/>
              <a:buChar char="-"/>
            </a:pPr>
            <a:r>
              <a:rPr lang="it-IT" sz="1400" dirty="0">
                <a:solidFill>
                  <a:schemeClr val="bg1"/>
                </a:solidFill>
                <a:latin typeface="Arial" panose="020B0604020202020204" pitchFamily="34" charset="0"/>
                <a:cs typeface="Arial" panose="020B0604020202020204" pitchFamily="34" charset="0"/>
              </a:rPr>
              <a:t>Quando si inseriscono i documenti di tipologia “</a:t>
            </a:r>
            <a:r>
              <a:rPr lang="it-IT" sz="1400" dirty="0">
                <a:solidFill>
                  <a:srgbClr val="FF0000"/>
                </a:solidFill>
                <a:latin typeface="Arial" panose="020B0604020202020204" pitchFamily="34" charset="0"/>
                <a:cs typeface="Arial" panose="020B0604020202020204" pitchFamily="34" charset="0"/>
              </a:rPr>
              <a:t>Titolo di pagamento</a:t>
            </a:r>
            <a:r>
              <a:rPr lang="it-IT" sz="1400" dirty="0">
                <a:solidFill>
                  <a:schemeClr val="bg1"/>
                </a:solidFill>
                <a:latin typeface="Arial" panose="020B0604020202020204" pitchFamily="34" charset="0"/>
                <a:cs typeface="Arial" panose="020B0604020202020204" pitchFamily="34" charset="0"/>
              </a:rPr>
              <a:t>” il sistema richiede di indicare a quale documento di spesa e a quale titolo di pagamento sono associati. </a:t>
            </a:r>
          </a:p>
          <a:p>
            <a:pPr marL="0" indent="0" algn="just">
              <a:lnSpc>
                <a:spcPct val="100000"/>
              </a:lnSpc>
              <a:spcBef>
                <a:spcPts val="0"/>
              </a:spcBef>
              <a:buClr>
                <a:schemeClr val="bg1"/>
              </a:buClr>
              <a:buNone/>
            </a:pPr>
            <a:r>
              <a:rPr lang="it-IT" sz="1400" b="1" dirty="0">
                <a:solidFill>
                  <a:schemeClr val="bg1"/>
                </a:solidFill>
                <a:latin typeface="Arial" panose="020B0604020202020204" pitchFamily="34" charset="0"/>
                <a:cs typeface="Arial" panose="020B0604020202020204" pitchFamily="34" charset="0"/>
              </a:rPr>
              <a:t>.</a:t>
            </a:r>
          </a:p>
        </p:txBody>
      </p:sp>
      <p:sp>
        <p:nvSpPr>
          <p:cNvPr id="6" name="Segnaposto numero diapositiva 5"/>
          <p:cNvSpPr>
            <a:spLocks noGrp="1"/>
          </p:cNvSpPr>
          <p:nvPr>
            <p:ph type="sldNum" sz="quarter" idx="12"/>
          </p:nvPr>
        </p:nvSpPr>
        <p:spPr/>
        <p:txBody>
          <a:bodyPr/>
          <a:lstStyle/>
          <a:p>
            <a:fld id="{BCCFDACF-13EC-4135-9547-E4FC8DE1E292}" type="slidenum">
              <a:rPr lang="it-IT" smtClean="0"/>
              <a:t>25</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11" name="Immagine 10"/>
          <p:cNvPicPr/>
          <p:nvPr/>
        </p:nvPicPr>
        <p:blipFill>
          <a:blip r:embed="rId3" cstate="print">
            <a:extLst>
              <a:ext uri="{28A0092B-C50C-407E-A947-70E740481C1C}">
                <a14:useLocalDpi xmlns:a14="http://schemas.microsoft.com/office/drawing/2010/main" val="0"/>
              </a:ext>
            </a:extLst>
          </a:blip>
          <a:stretch>
            <a:fillRect/>
          </a:stretch>
        </p:blipFill>
        <p:spPr>
          <a:xfrm>
            <a:off x="5841636" y="517569"/>
            <a:ext cx="231111" cy="248889"/>
          </a:xfrm>
          <a:prstGeom prst="rect">
            <a:avLst/>
          </a:prstGeom>
          <a:ln w="6350">
            <a:solidFill>
              <a:schemeClr val="tx1"/>
            </a:solidFill>
          </a:ln>
        </p:spPr>
      </p:pic>
      <p:pic>
        <p:nvPicPr>
          <p:cNvPr id="15" name="Immagine 14"/>
          <p:cNvPicPr/>
          <p:nvPr/>
        </p:nvPicPr>
        <p:blipFill>
          <a:blip r:embed="rId4" cstate="print">
            <a:extLst>
              <a:ext uri="{28A0092B-C50C-407E-A947-70E740481C1C}">
                <a14:useLocalDpi xmlns:a14="http://schemas.microsoft.com/office/drawing/2010/main" val="0"/>
              </a:ext>
            </a:extLst>
          </a:blip>
          <a:stretch>
            <a:fillRect/>
          </a:stretch>
        </p:blipFill>
        <p:spPr bwMode="auto">
          <a:xfrm>
            <a:off x="3229246" y="2200275"/>
            <a:ext cx="5224145" cy="1840230"/>
          </a:xfrm>
          <a:prstGeom prst="rect">
            <a:avLst/>
          </a:prstGeom>
          <a:ln>
            <a:noFill/>
          </a:ln>
          <a:effectLst>
            <a:outerShdw blurRad="190500" algn="tl" rotWithShape="0">
              <a:srgbClr val="000000">
                <a:alpha val="70000"/>
              </a:srgbClr>
            </a:outerShdw>
          </a:effectLst>
        </p:spPr>
      </p:pic>
      <p:pic>
        <p:nvPicPr>
          <p:cNvPr id="18" name="Immagine 17"/>
          <p:cNvPicPr/>
          <p:nvPr/>
        </p:nvPicPr>
        <p:blipFill>
          <a:blip r:embed="rId5" cstate="print">
            <a:extLst>
              <a:ext uri="{28A0092B-C50C-407E-A947-70E740481C1C}">
                <a14:useLocalDpi xmlns:a14="http://schemas.microsoft.com/office/drawing/2010/main" val="0"/>
              </a:ext>
            </a:extLst>
          </a:blip>
          <a:stretch>
            <a:fillRect/>
          </a:stretch>
        </p:blipFill>
        <p:spPr>
          <a:xfrm>
            <a:off x="3229881" y="4183380"/>
            <a:ext cx="5223510" cy="2674620"/>
          </a:xfrm>
          <a:prstGeom prst="rect">
            <a:avLst/>
          </a:prstGeom>
          <a:ln>
            <a:noFill/>
          </a:ln>
          <a:effectLst>
            <a:outerShdw blurRad="190500" algn="tl" rotWithShape="0">
              <a:srgbClr val="000000">
                <a:alpha val="70000"/>
              </a:srgbClr>
            </a:outerShdw>
          </a:effectLst>
        </p:spPr>
      </p:pic>
      <p:sp>
        <p:nvSpPr>
          <p:cNvPr id="20" name="Segnaposto contenuto 2"/>
          <p:cNvSpPr txBox="1">
            <a:spLocks/>
          </p:cNvSpPr>
          <p:nvPr/>
        </p:nvSpPr>
        <p:spPr>
          <a:xfrm>
            <a:off x="8017933" y="3615267"/>
            <a:ext cx="4161211" cy="801394"/>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it-IT" sz="1400" dirty="0">
                <a:solidFill>
                  <a:srgbClr val="FF0000"/>
                </a:solidFill>
              </a:rPr>
              <a:t>ATTENZIONE:  Selezionare il tipo di </a:t>
            </a:r>
            <a:r>
              <a:rPr lang="it-IT" sz="1400" b="1" dirty="0">
                <a:solidFill>
                  <a:srgbClr val="FF0000"/>
                </a:solidFill>
              </a:rPr>
              <a:t>documento di spesa</a:t>
            </a:r>
            <a:r>
              <a:rPr lang="it-IT" sz="1400" dirty="0">
                <a:solidFill>
                  <a:srgbClr val="FF0000"/>
                </a:solidFill>
              </a:rPr>
              <a:t> e nel caso anche il </a:t>
            </a:r>
            <a:r>
              <a:rPr lang="it-IT" sz="1400" b="1" dirty="0">
                <a:solidFill>
                  <a:srgbClr val="FF0000"/>
                </a:solidFill>
              </a:rPr>
              <a:t>titolo di pagamento</a:t>
            </a:r>
            <a:endParaRPr lang="it-IT" sz="1400" b="1" i="1" dirty="0">
              <a:solidFill>
                <a:srgbClr val="FF0000"/>
              </a:solidFill>
            </a:endParaRPr>
          </a:p>
        </p:txBody>
      </p:sp>
      <p:sp>
        <p:nvSpPr>
          <p:cNvPr id="21" name="Freccia curva 20"/>
          <p:cNvSpPr/>
          <p:nvPr/>
        </p:nvSpPr>
        <p:spPr>
          <a:xfrm flipH="1" flipV="1">
            <a:off x="6341533" y="4416660"/>
            <a:ext cx="3344334" cy="579562"/>
          </a:xfrm>
          <a:prstGeom prst="bentArrow">
            <a:avLst>
              <a:gd name="adj1" fmla="val 25000"/>
              <a:gd name="adj2" fmla="val 2898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22" name="Freccia curva 21"/>
          <p:cNvSpPr/>
          <p:nvPr/>
        </p:nvSpPr>
        <p:spPr>
          <a:xfrm flipH="1">
            <a:off x="6341533" y="3014135"/>
            <a:ext cx="3344334" cy="588665"/>
          </a:xfrm>
          <a:prstGeom prst="bentArrow">
            <a:avLst>
              <a:gd name="adj1" fmla="val 25000"/>
              <a:gd name="adj2" fmla="val 2898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338174236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BCCFDACF-13EC-4135-9547-E4FC8DE1E292}" type="slidenum">
              <a:rPr lang="it-IT" smtClean="0"/>
              <a:t>26</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12" name="Immagin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8216" y="3700776"/>
            <a:ext cx="4358296" cy="3115110"/>
          </a:xfrm>
          <a:prstGeom prst="rect">
            <a:avLst/>
          </a:prstGeom>
        </p:spPr>
      </p:pic>
      <p:pic>
        <p:nvPicPr>
          <p:cNvPr id="13" name="Immagine 1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92941" y="1714612"/>
            <a:ext cx="6786081" cy="1903361"/>
          </a:xfrm>
          <a:prstGeom prst="rect">
            <a:avLst/>
          </a:prstGeom>
        </p:spPr>
      </p:pic>
      <p:sp>
        <p:nvSpPr>
          <p:cNvPr id="14" name="Rettangolo arrotondato 13"/>
          <p:cNvSpPr/>
          <p:nvPr/>
        </p:nvSpPr>
        <p:spPr>
          <a:xfrm>
            <a:off x="8207065" y="2526164"/>
            <a:ext cx="1060378" cy="275884"/>
          </a:xfrm>
          <a:prstGeom prst="roundRect">
            <a:avLst/>
          </a:prstGeom>
          <a:noFill/>
          <a:ln w="762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b="1">
              <a:ln w="22225">
                <a:solidFill>
                  <a:schemeClr val="accent2"/>
                </a:solidFill>
                <a:prstDash val="solid"/>
              </a:ln>
              <a:solidFill>
                <a:schemeClr val="accent2">
                  <a:lumMod val="40000"/>
                  <a:lumOff val="60000"/>
                </a:schemeClr>
              </a:solidFill>
            </a:endParaRPr>
          </a:p>
        </p:txBody>
      </p:sp>
      <p:sp>
        <p:nvSpPr>
          <p:cNvPr id="16" name="Segnaposto contenuto 2"/>
          <p:cNvSpPr txBox="1">
            <a:spLocks/>
          </p:cNvSpPr>
          <p:nvPr/>
        </p:nvSpPr>
        <p:spPr>
          <a:xfrm>
            <a:off x="461590" y="195943"/>
            <a:ext cx="11477368" cy="865413"/>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Caricamento documentazione integrativa</a:t>
            </a:r>
          </a:p>
          <a:p>
            <a:pPr marL="0" indent="0" algn="just">
              <a:lnSpc>
                <a:spcPct val="100000"/>
              </a:lnSpc>
              <a:spcBef>
                <a:spcPts val="600"/>
              </a:spcBef>
              <a:buClr>
                <a:schemeClr val="bg1"/>
              </a:buClr>
              <a:buNone/>
            </a:pPr>
            <a:r>
              <a:rPr lang="it-IT" sz="1400" b="1" u="sng" dirty="0">
                <a:solidFill>
                  <a:schemeClr val="bg1"/>
                </a:solidFill>
                <a:latin typeface="Arial" panose="020B0604020202020204" pitchFamily="34" charset="0"/>
                <a:cs typeface="Arial" panose="020B0604020202020204" pitchFamily="34" charset="0"/>
              </a:rPr>
              <a:t>A seguito di una specifica richiesta di integrazioni</a:t>
            </a:r>
            <a:r>
              <a:rPr lang="it-IT" sz="1400" dirty="0">
                <a:solidFill>
                  <a:schemeClr val="bg1"/>
                </a:solidFill>
                <a:latin typeface="Arial" panose="020B0604020202020204" pitchFamily="34" charset="0"/>
                <a:cs typeface="Arial" panose="020B0604020202020204" pitchFamily="34" charset="0"/>
              </a:rPr>
              <a:t> da parte dell’istruttore, l’impresa beneficiaria ha la possibilità di caricare documentazione integrativa associandola al </a:t>
            </a:r>
            <a:r>
              <a:rPr lang="it-IT" sz="1400" dirty="0">
                <a:solidFill>
                  <a:srgbClr val="FF0000"/>
                </a:solidFill>
                <a:latin typeface="Arial" panose="020B0604020202020204" pitchFamily="34" charset="0"/>
                <a:cs typeface="Arial" panose="020B0604020202020204" pitchFamily="34" charset="0"/>
              </a:rPr>
              <a:t>documento di spesa </a:t>
            </a:r>
            <a:r>
              <a:rPr lang="it-IT" sz="1400" dirty="0">
                <a:solidFill>
                  <a:schemeClr val="bg1"/>
                </a:solidFill>
                <a:latin typeface="Arial" panose="020B0604020202020204" pitchFamily="34" charset="0"/>
                <a:cs typeface="Arial" panose="020B0604020202020204" pitchFamily="34" charset="0"/>
              </a:rPr>
              <a:t>e/o al </a:t>
            </a:r>
            <a:r>
              <a:rPr lang="it-IT" sz="1400" dirty="0">
                <a:solidFill>
                  <a:srgbClr val="FF0000"/>
                </a:solidFill>
                <a:latin typeface="Arial" panose="020B0604020202020204" pitchFamily="34" charset="0"/>
                <a:cs typeface="Arial" panose="020B0604020202020204" pitchFamily="34" charset="0"/>
              </a:rPr>
              <a:t>titolo di pagamento </a:t>
            </a:r>
            <a:r>
              <a:rPr lang="it-IT" sz="1400" dirty="0">
                <a:solidFill>
                  <a:schemeClr val="bg1"/>
                </a:solidFill>
                <a:latin typeface="Arial" panose="020B0604020202020204" pitchFamily="34" charset="0"/>
                <a:cs typeface="Arial" panose="020B0604020202020204" pitchFamily="34" charset="0"/>
              </a:rPr>
              <a:t>cui si riferisce.</a:t>
            </a:r>
          </a:p>
        </p:txBody>
      </p:sp>
      <p:sp>
        <p:nvSpPr>
          <p:cNvPr id="17" name="Segnaposto contenuto 2"/>
          <p:cNvSpPr txBox="1">
            <a:spLocks/>
          </p:cNvSpPr>
          <p:nvPr/>
        </p:nvSpPr>
        <p:spPr>
          <a:xfrm>
            <a:off x="461590" y="1134837"/>
            <a:ext cx="11477368" cy="530679"/>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buClr>
                <a:schemeClr val="bg1"/>
              </a:buClr>
              <a:buNone/>
            </a:pPr>
            <a:r>
              <a:rPr lang="it-IT" sz="1400" dirty="0">
                <a:solidFill>
                  <a:schemeClr val="bg1"/>
                </a:solidFill>
                <a:latin typeface="Arial" panose="020B0604020202020204" pitchFamily="34" charset="0"/>
                <a:cs typeface="Arial" panose="020B0604020202020204" pitchFamily="34" charset="0"/>
              </a:rPr>
              <a:t>La procedura deve essere gestita come una </a:t>
            </a:r>
            <a:r>
              <a:rPr lang="it-IT" sz="1400" dirty="0">
                <a:solidFill>
                  <a:srgbClr val="FF0000"/>
                </a:solidFill>
                <a:latin typeface="Arial" panose="020B0604020202020204" pitchFamily="34" charset="0"/>
                <a:cs typeface="Arial" panose="020B0604020202020204" pitchFamily="34" charset="0"/>
              </a:rPr>
              <a:t>richiesta di integrazioni </a:t>
            </a:r>
            <a:r>
              <a:rPr lang="it-IT" sz="1400" dirty="0">
                <a:solidFill>
                  <a:schemeClr val="bg1"/>
                </a:solidFill>
                <a:latin typeface="Arial" panose="020B0604020202020204" pitchFamily="34" charset="0"/>
                <a:cs typeface="Arial" panose="020B0604020202020204" pitchFamily="34" charset="0"/>
              </a:rPr>
              <a:t>visibile nella «home» del profilo dell’impresa. Selezionando </a:t>
            </a:r>
          </a:p>
          <a:p>
            <a:pPr marL="0" indent="0" algn="just">
              <a:lnSpc>
                <a:spcPct val="100000"/>
              </a:lnSpc>
              <a:buClr>
                <a:schemeClr val="bg1"/>
              </a:buClr>
              <a:buNone/>
            </a:pPr>
            <a:r>
              <a:rPr lang="it-IT" sz="1400" dirty="0">
                <a:solidFill>
                  <a:schemeClr val="bg1"/>
                </a:solidFill>
                <a:latin typeface="Arial" panose="020B0604020202020204" pitchFamily="34" charset="0"/>
                <a:cs typeface="Arial" panose="020B0604020202020204" pitchFamily="34" charset="0"/>
              </a:rPr>
              <a:t>il pulsante           si accede alla pagina di caricamento del documento: </a:t>
            </a:r>
          </a:p>
        </p:txBody>
      </p:sp>
      <p:sp>
        <p:nvSpPr>
          <p:cNvPr id="19" name="Segnaposto contenuto 2"/>
          <p:cNvSpPr txBox="1">
            <a:spLocks/>
          </p:cNvSpPr>
          <p:nvPr/>
        </p:nvSpPr>
        <p:spPr>
          <a:xfrm>
            <a:off x="453788" y="4019766"/>
            <a:ext cx="5075431" cy="658053"/>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buClr>
                <a:schemeClr val="bg1"/>
              </a:buClr>
              <a:buNone/>
            </a:pPr>
            <a:r>
              <a:rPr lang="it-IT" sz="1200" dirty="0">
                <a:solidFill>
                  <a:schemeClr val="bg1"/>
                </a:solidFill>
                <a:latin typeface="Arial" panose="020B0604020202020204" pitchFamily="34" charset="0"/>
                <a:cs typeface="Arial" panose="020B0604020202020204" pitchFamily="34" charset="0"/>
              </a:rPr>
              <a:t>Una volta selezionato il «Tipo», è possibile indicare a quale documento di spesa e/o titolo di pagamento si riferisce il documento che si sta caricando</a:t>
            </a:r>
          </a:p>
        </p:txBody>
      </p:sp>
      <p:pic>
        <p:nvPicPr>
          <p:cNvPr id="23" name="Immagine 2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476431" y="1412994"/>
            <a:ext cx="204245" cy="217010"/>
          </a:xfrm>
          <a:prstGeom prst="rect">
            <a:avLst/>
          </a:prstGeom>
        </p:spPr>
      </p:pic>
      <p:pic>
        <p:nvPicPr>
          <p:cNvPr id="24" name="Immagine 2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0806" y="4748152"/>
            <a:ext cx="5281397" cy="1663297"/>
          </a:xfrm>
          <a:prstGeom prst="rect">
            <a:avLst/>
          </a:prstGeom>
        </p:spPr>
      </p:pic>
      <p:sp>
        <p:nvSpPr>
          <p:cNvPr id="25" name="Freccia a destra 24"/>
          <p:cNvSpPr/>
          <p:nvPr/>
        </p:nvSpPr>
        <p:spPr>
          <a:xfrm>
            <a:off x="5176355" y="4956286"/>
            <a:ext cx="1804109" cy="35922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0038242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6" name="Segnaposto numero diapositiva 5"/>
          <p:cNvSpPr>
            <a:spLocks noGrp="1"/>
          </p:cNvSpPr>
          <p:nvPr>
            <p:ph type="sldNum" sz="quarter" idx="12"/>
          </p:nvPr>
        </p:nvSpPr>
        <p:spPr/>
        <p:txBody>
          <a:bodyPr/>
          <a:lstStyle/>
          <a:p>
            <a:fld id="{BCCFDACF-13EC-4135-9547-E4FC8DE1E292}" type="slidenum">
              <a:rPr lang="it-IT" smtClean="0"/>
              <a:t>27</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15" name="Immagine 1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31375" y="1271151"/>
            <a:ext cx="7530564" cy="2353004"/>
          </a:xfrm>
          <a:prstGeom prst="rect">
            <a:avLst/>
          </a:prstGeom>
        </p:spPr>
      </p:pic>
      <p:sp>
        <p:nvSpPr>
          <p:cNvPr id="18" name="Rettangolo arrotondato 17"/>
          <p:cNvSpPr/>
          <p:nvPr/>
        </p:nvSpPr>
        <p:spPr>
          <a:xfrm>
            <a:off x="2147696" y="3055892"/>
            <a:ext cx="1224153" cy="275884"/>
          </a:xfrm>
          <a:prstGeom prst="roundRect">
            <a:avLst/>
          </a:prstGeom>
          <a:noFill/>
          <a:ln w="762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b="1">
              <a:ln w="22225">
                <a:solidFill>
                  <a:schemeClr val="accent2"/>
                </a:solidFill>
                <a:prstDash val="solid"/>
              </a:ln>
              <a:solidFill>
                <a:schemeClr val="accent2">
                  <a:lumMod val="40000"/>
                  <a:lumOff val="60000"/>
                </a:schemeClr>
              </a:solidFill>
            </a:endParaRPr>
          </a:p>
        </p:txBody>
      </p:sp>
      <p:sp>
        <p:nvSpPr>
          <p:cNvPr id="20" name="Segnaposto contenuto 2"/>
          <p:cNvSpPr txBox="1">
            <a:spLocks/>
          </p:cNvSpPr>
          <p:nvPr/>
        </p:nvSpPr>
        <p:spPr>
          <a:xfrm>
            <a:off x="461590" y="195944"/>
            <a:ext cx="11477368" cy="723982"/>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Caricamento documentazione integrativa</a:t>
            </a:r>
          </a:p>
          <a:p>
            <a:pPr marL="0" indent="0" algn="just">
              <a:lnSpc>
                <a:spcPct val="100000"/>
              </a:lnSpc>
              <a:spcBef>
                <a:spcPts val="600"/>
              </a:spcBef>
              <a:buClr>
                <a:schemeClr val="bg1"/>
              </a:buClr>
              <a:buNone/>
            </a:pPr>
            <a:r>
              <a:rPr lang="it-IT" sz="1400" dirty="0">
                <a:solidFill>
                  <a:schemeClr val="bg1"/>
                </a:solidFill>
                <a:latin typeface="Arial" panose="020B0604020202020204" pitchFamily="34" charset="0"/>
                <a:cs typeface="Arial" panose="020B0604020202020204" pitchFamily="34" charset="0"/>
              </a:rPr>
              <a:t>Una volta caricato il documento, inserito il </a:t>
            </a:r>
            <a:r>
              <a:rPr lang="it-IT" sz="1400" dirty="0">
                <a:solidFill>
                  <a:srgbClr val="FF0000"/>
                </a:solidFill>
                <a:latin typeface="Arial" panose="020B0604020202020204" pitchFamily="34" charset="0"/>
                <a:cs typeface="Arial" panose="020B0604020202020204" pitchFamily="34" charset="0"/>
              </a:rPr>
              <a:t>messaggio di accompagnamento (obbligatorio) </a:t>
            </a:r>
            <a:r>
              <a:rPr lang="it-IT" sz="1400" dirty="0">
                <a:solidFill>
                  <a:schemeClr val="bg1"/>
                </a:solidFill>
                <a:latin typeface="Arial" panose="020B0604020202020204" pitchFamily="34" charset="0"/>
                <a:cs typeface="Arial" panose="020B0604020202020204" pitchFamily="34" charset="0"/>
              </a:rPr>
              <a:t>e premuto</a:t>
            </a:r>
            <a:r>
              <a:rPr lang="it-IT" sz="1400" dirty="0">
                <a:solidFill>
                  <a:srgbClr val="FF0000"/>
                </a:solidFill>
                <a:latin typeface="Arial" panose="020B0604020202020204" pitchFamily="34" charset="0"/>
                <a:cs typeface="Arial" panose="020B0604020202020204" pitchFamily="34" charset="0"/>
              </a:rPr>
              <a:t> il pulsante </a:t>
            </a:r>
            <a:r>
              <a:rPr lang="it-IT" sz="1400" b="1" u="sng" dirty="0">
                <a:solidFill>
                  <a:schemeClr val="bg1"/>
                </a:solidFill>
                <a:latin typeface="Arial" panose="020B0604020202020204" pitchFamily="34" charset="0"/>
                <a:cs typeface="Arial" panose="020B0604020202020204" pitchFamily="34" charset="0"/>
              </a:rPr>
              <a:t>Salva</a:t>
            </a:r>
            <a:endParaRPr lang="it-IT" sz="1400" u="sng" dirty="0">
              <a:solidFill>
                <a:srgbClr val="FF0000"/>
              </a:solidFill>
              <a:latin typeface="Arial" panose="020B0604020202020204" pitchFamily="34" charset="0"/>
              <a:cs typeface="Arial" panose="020B0604020202020204" pitchFamily="34" charset="0"/>
            </a:endParaRPr>
          </a:p>
        </p:txBody>
      </p:sp>
      <p:sp>
        <p:nvSpPr>
          <p:cNvPr id="21" name="Segnaposto contenuto 2"/>
          <p:cNvSpPr txBox="1">
            <a:spLocks/>
          </p:cNvSpPr>
          <p:nvPr/>
        </p:nvSpPr>
        <p:spPr>
          <a:xfrm>
            <a:off x="461590" y="3683002"/>
            <a:ext cx="11477368" cy="415471"/>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sarà visualizzato il pulsante </a:t>
            </a:r>
            <a:r>
              <a:rPr lang="it-IT" sz="1400" b="1" u="sng" dirty="0">
                <a:solidFill>
                  <a:schemeClr val="bg1"/>
                </a:solidFill>
                <a:latin typeface="Arial" panose="020B0604020202020204" pitchFamily="34" charset="0"/>
                <a:cs typeface="Arial" panose="020B0604020202020204" pitchFamily="34" charset="0"/>
              </a:rPr>
              <a:t>TRASMETTI</a:t>
            </a:r>
            <a:r>
              <a:rPr lang="it-IT" sz="1400" dirty="0">
                <a:solidFill>
                  <a:schemeClr val="bg1"/>
                </a:solidFill>
                <a:latin typeface="Arial" panose="020B0604020202020204" pitchFamily="34" charset="0"/>
                <a:cs typeface="Arial" panose="020B0604020202020204" pitchFamily="34" charset="0"/>
              </a:rPr>
              <a:t> e l’integrazione richiesta può essere inviata all’istruttore.</a:t>
            </a:r>
            <a:endParaRPr lang="it-IT" sz="1400" dirty="0">
              <a:solidFill>
                <a:srgbClr val="FF0000"/>
              </a:solidFill>
              <a:latin typeface="Arial" panose="020B0604020202020204" pitchFamily="34" charset="0"/>
              <a:cs typeface="Arial" panose="020B0604020202020204" pitchFamily="34" charset="0"/>
            </a:endParaRPr>
          </a:p>
        </p:txBody>
      </p:sp>
      <p:sp>
        <p:nvSpPr>
          <p:cNvPr id="22" name="Freccia a destra 21"/>
          <p:cNvSpPr/>
          <p:nvPr/>
        </p:nvSpPr>
        <p:spPr>
          <a:xfrm flipH="1">
            <a:off x="9781306" y="3420048"/>
            <a:ext cx="738868" cy="2041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6" name="Freccia in giù 25"/>
          <p:cNvSpPr/>
          <p:nvPr/>
        </p:nvSpPr>
        <p:spPr>
          <a:xfrm>
            <a:off x="2677886" y="2459899"/>
            <a:ext cx="224517" cy="5959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27" name="Immagine 2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31375" y="4173664"/>
            <a:ext cx="7568670" cy="2543530"/>
          </a:xfrm>
          <a:prstGeom prst="rect">
            <a:avLst/>
          </a:prstGeom>
        </p:spPr>
      </p:pic>
      <p:sp>
        <p:nvSpPr>
          <p:cNvPr id="28" name="Freccia in giù 27"/>
          <p:cNvSpPr/>
          <p:nvPr/>
        </p:nvSpPr>
        <p:spPr>
          <a:xfrm>
            <a:off x="9394372" y="5747387"/>
            <a:ext cx="224517" cy="59599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412125502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83126"/>
            <a:ext cx="11477368" cy="1974274"/>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«DATI DI PROGETTO»</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La sezione consente di inserire o modificare i dati che qualificano il piano, nel caso questi abbiano subito variazioni rispetto a quelli riportati nei campi e di indicare le date di realizzazione dell’investimento previsto dal piano, </a:t>
            </a:r>
            <a:r>
              <a:rPr lang="it-IT" sz="1400" b="1" dirty="0">
                <a:solidFill>
                  <a:schemeClr val="bg1"/>
                </a:solidFill>
                <a:latin typeface="Arial" panose="020B0604020202020204" pitchFamily="34" charset="0"/>
                <a:cs typeface="Arial" panose="020B0604020202020204" pitchFamily="34" charset="0"/>
              </a:rPr>
              <a:t>ad esempio</a:t>
            </a:r>
            <a:r>
              <a:rPr lang="it-IT" sz="1400" dirty="0">
                <a:solidFill>
                  <a:schemeClr val="bg1"/>
                </a:solidFill>
                <a:latin typeface="Arial" panose="020B0604020202020204" pitchFamily="34" charset="0"/>
                <a:cs typeface="Arial" panose="020B0604020202020204" pitchFamily="34" charset="0"/>
              </a:rPr>
              <a:t>:</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Data di conclusione del piano</a:t>
            </a:r>
            <a:r>
              <a:rPr lang="it-IT" sz="1400" dirty="0">
                <a:solidFill>
                  <a:schemeClr val="bg1"/>
                </a:solidFill>
                <a:latin typeface="Arial" panose="020B0604020202020204" pitchFamily="34" charset="0"/>
                <a:cs typeface="Arial" panose="020B0604020202020204" pitchFamily="34" charset="0"/>
              </a:rPr>
              <a:t>: data dell’ultimo titolo di spesa</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Data di conclusione degli Investimenti produttivi (IP</a:t>
            </a:r>
            <a:r>
              <a:rPr lang="it-IT" sz="1400" dirty="0">
                <a:solidFill>
                  <a:schemeClr val="bg1"/>
                </a:solidFill>
                <a:latin typeface="Arial" panose="020B0604020202020204" pitchFamily="34" charset="0"/>
                <a:cs typeface="Arial" panose="020B0604020202020204" pitchFamily="34" charset="0"/>
              </a:rPr>
              <a:t>): data dell’ultimo titolo di spesa relativo agli Investimenti produttivi (IP).</a:t>
            </a:r>
          </a:p>
          <a:p>
            <a:pPr algn="just">
              <a:lnSpc>
                <a:spcPct val="100000"/>
              </a:lnSpc>
              <a:spcBef>
                <a:spcPts val="0"/>
              </a:spcBef>
              <a:buClr>
                <a:schemeClr val="bg1"/>
              </a:buClr>
              <a:buFontTx/>
              <a:buChar char="-"/>
            </a:pPr>
            <a:r>
              <a:rPr lang="it-IT" sz="1400" b="1" dirty="0">
                <a:solidFill>
                  <a:schemeClr val="bg1"/>
                </a:solidFill>
                <a:latin typeface="Arial" panose="020B0604020202020204" pitchFamily="34" charset="0"/>
                <a:cs typeface="Arial" panose="020B0604020202020204" pitchFamily="34" charset="0"/>
              </a:rPr>
              <a:t>Data di entrata in funzione</a:t>
            </a:r>
            <a:r>
              <a:rPr lang="it-IT" sz="1400" dirty="0">
                <a:solidFill>
                  <a:schemeClr val="bg1"/>
                </a:solidFill>
                <a:latin typeface="Arial" panose="020B0604020202020204" pitchFamily="34" charset="0"/>
                <a:cs typeface="Arial" panose="020B0604020202020204" pitchFamily="34" charset="0"/>
              </a:rPr>
              <a:t>: data nella quale i beni acquistati in attuazione del piano sono entrati in funzione.</a:t>
            </a:r>
          </a:p>
          <a:p>
            <a:pPr marL="0" indent="0" algn="just">
              <a:lnSpc>
                <a:spcPct val="100000"/>
              </a:lnSpc>
              <a:spcBef>
                <a:spcPts val="0"/>
              </a:spcBef>
              <a:buClr>
                <a:schemeClr val="bg1"/>
              </a:buClr>
              <a:buNone/>
            </a:pPr>
            <a:endParaRPr lang="it-IT" sz="1400" b="1" dirty="0">
              <a:solidFill>
                <a:schemeClr val="bg1"/>
              </a:solidFill>
              <a:latin typeface="Arial" panose="020B0604020202020204" pitchFamily="34" charset="0"/>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BCCFDACF-13EC-4135-9547-E4FC8DE1E292}" type="slidenum">
              <a:rPr lang="it-IT" smtClean="0"/>
              <a:t>28</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12" name="Immagine 11"/>
          <p:cNvPicPr/>
          <p:nvPr/>
        </p:nvPicPr>
        <p:blipFill rotWithShape="1">
          <a:blip r:embed="rId3">
            <a:extLst>
              <a:ext uri="{28A0092B-C50C-407E-A947-70E740481C1C}">
                <a14:useLocalDpi xmlns:a14="http://schemas.microsoft.com/office/drawing/2010/main" val="0"/>
              </a:ext>
            </a:extLst>
          </a:blip>
          <a:srcRect b="52948"/>
          <a:stretch/>
        </p:blipFill>
        <p:spPr>
          <a:xfrm>
            <a:off x="1054735" y="2122382"/>
            <a:ext cx="6120130" cy="2432685"/>
          </a:xfrm>
          <a:prstGeom prst="rect">
            <a:avLst/>
          </a:prstGeom>
          <a:ln>
            <a:noFill/>
          </a:ln>
          <a:effectLst>
            <a:outerShdw blurRad="190500" algn="tl" rotWithShape="0">
              <a:srgbClr val="000000">
                <a:alpha val="70000"/>
              </a:srgbClr>
            </a:outerShdw>
          </a:effectLst>
        </p:spPr>
      </p:pic>
      <p:pic>
        <p:nvPicPr>
          <p:cNvPr id="13" name="Immagine 12"/>
          <p:cNvPicPr/>
          <p:nvPr/>
        </p:nvPicPr>
        <p:blipFill rotWithShape="1">
          <a:blip r:embed="rId4" cstate="print">
            <a:extLst>
              <a:ext uri="{28A0092B-C50C-407E-A947-70E740481C1C}">
                <a14:useLocalDpi xmlns:a14="http://schemas.microsoft.com/office/drawing/2010/main" val="0"/>
              </a:ext>
            </a:extLst>
          </a:blip>
          <a:srcRect t="66798"/>
          <a:stretch/>
        </p:blipFill>
        <p:spPr>
          <a:xfrm>
            <a:off x="1232535" y="4771721"/>
            <a:ext cx="9053824" cy="1584629"/>
          </a:xfrm>
          <a:prstGeom prst="rect">
            <a:avLst/>
          </a:prstGeom>
          <a:ln>
            <a:noFill/>
          </a:ln>
          <a:effectLst>
            <a:outerShdw blurRad="190500" algn="tl" rotWithShape="0">
              <a:srgbClr val="000000">
                <a:alpha val="70000"/>
              </a:srgbClr>
            </a:outerShdw>
          </a:effectLst>
        </p:spPr>
      </p:pic>
      <p:sp>
        <p:nvSpPr>
          <p:cNvPr id="14" name="Segnaposto contenuto 2"/>
          <p:cNvSpPr txBox="1">
            <a:spLocks/>
          </p:cNvSpPr>
          <p:nvPr/>
        </p:nvSpPr>
        <p:spPr>
          <a:xfrm>
            <a:off x="6200274" y="3245513"/>
            <a:ext cx="4161211" cy="801394"/>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buNone/>
            </a:pPr>
            <a:r>
              <a:rPr lang="it-IT" sz="1400" dirty="0">
                <a:solidFill>
                  <a:srgbClr val="FF0000"/>
                </a:solidFill>
              </a:rPr>
              <a:t>ATTENZIONE:  per i  dati di progetto occorre attenersi al bando di riferimento</a:t>
            </a:r>
            <a:endParaRPr lang="it-IT" sz="1400" b="1" i="1" dirty="0">
              <a:solidFill>
                <a:srgbClr val="FF0000"/>
              </a:solidFill>
            </a:endParaRPr>
          </a:p>
        </p:txBody>
      </p:sp>
    </p:spTree>
    <p:extLst>
      <p:ext uri="{BB962C8B-B14F-4D97-AF65-F5344CB8AC3E}">
        <p14:creationId xmlns:p14="http://schemas.microsoft.com/office/powerpoint/2010/main" val="40216042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83126"/>
            <a:ext cx="11477368" cy="1195341"/>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«FIRMATARIO»</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La sezione consente di specificare il firmatario della richiesta di erogazione. Il firmatario predefinito è il rappresentante legale (o altro soggetto con poteri di firma e rappresentanza, quale ad esempio un procuratore speciale, così come definito nei dati anagrafici del richiedente).</a:t>
            </a:r>
            <a:endParaRPr lang="it-IT" sz="1400" b="1" dirty="0">
              <a:solidFill>
                <a:schemeClr val="bg1"/>
              </a:solidFill>
              <a:latin typeface="Arial" panose="020B0604020202020204" pitchFamily="34" charset="0"/>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BCCFDACF-13EC-4135-9547-E4FC8DE1E292}" type="slidenum">
              <a:rPr lang="it-IT" smtClean="0"/>
              <a:t>29</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
        <p:nvSpPr>
          <p:cNvPr id="14" name="Segnaposto contenuto 2"/>
          <p:cNvSpPr txBox="1">
            <a:spLocks/>
          </p:cNvSpPr>
          <p:nvPr/>
        </p:nvSpPr>
        <p:spPr>
          <a:xfrm>
            <a:off x="461590" y="3512403"/>
            <a:ext cx="11477368" cy="2190519"/>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00000"/>
              </a:lnSpc>
              <a:spcBef>
                <a:spcPts val="0"/>
              </a:spcBef>
              <a:buNone/>
            </a:pPr>
            <a:r>
              <a:rPr lang="it-IT" sz="1400" dirty="0">
                <a:solidFill>
                  <a:schemeClr val="bg1"/>
                </a:solidFill>
                <a:latin typeface="Arial" panose="020B0604020202020204" pitchFamily="34" charset="0"/>
                <a:cs typeface="Arial" panose="020B0604020202020204" pitchFamily="34" charset="0"/>
              </a:rPr>
              <a:t> - Se nella sezione anagrafica “SOGGETTI OPERATORI” è presente (o è stato inserito) solo un rappresentante legale la sezione “FIRMATARIO viene compilata automaticamente;</a:t>
            </a:r>
          </a:p>
          <a:p>
            <a:pPr marL="0" indent="0">
              <a:lnSpc>
                <a:spcPct val="100000"/>
              </a:lnSpc>
              <a:spcBef>
                <a:spcPts val="0"/>
              </a:spcBef>
              <a:buNone/>
            </a:pPr>
            <a:endParaRPr lang="it-IT" sz="1400" dirty="0">
              <a:solidFill>
                <a:schemeClr val="bg1"/>
              </a:solidFill>
              <a:latin typeface="Arial" panose="020B0604020202020204" pitchFamily="34" charset="0"/>
              <a:cs typeface="Arial" panose="020B0604020202020204" pitchFamily="34" charset="0"/>
            </a:endParaRPr>
          </a:p>
          <a:p>
            <a:pPr marL="0" indent="0">
              <a:lnSpc>
                <a:spcPct val="100000"/>
              </a:lnSpc>
              <a:spcBef>
                <a:spcPts val="0"/>
              </a:spcBef>
              <a:buNone/>
            </a:pPr>
            <a:r>
              <a:rPr lang="it-IT" sz="1400" dirty="0">
                <a:solidFill>
                  <a:schemeClr val="bg1"/>
                </a:solidFill>
                <a:latin typeface="Arial" panose="020B0604020202020204" pitchFamily="34" charset="0"/>
                <a:cs typeface="Arial" panose="020B0604020202020204" pitchFamily="34" charset="0"/>
              </a:rPr>
              <a:t> - Se nella sezione anagrafica “SOGGETTI OPERATORI” è stato inserito più di un soggetto con potere di firma è necessario selezionare il soggetto firmatario dall’elenco dei soggetti in possesso del potere di firma. </a:t>
            </a:r>
          </a:p>
          <a:p>
            <a:pPr marL="0" indent="0">
              <a:lnSpc>
                <a:spcPct val="100000"/>
              </a:lnSpc>
              <a:spcBef>
                <a:spcPts val="0"/>
              </a:spcBef>
              <a:buNone/>
            </a:pPr>
            <a:endParaRPr lang="it-IT" sz="1400" dirty="0">
              <a:solidFill>
                <a:schemeClr val="bg1"/>
              </a:solidFill>
              <a:latin typeface="Arial" panose="020B0604020202020204" pitchFamily="34" charset="0"/>
              <a:cs typeface="Arial" panose="020B0604020202020204" pitchFamily="34" charset="0"/>
            </a:endParaRPr>
          </a:p>
          <a:p>
            <a:pPr marL="0" indent="0">
              <a:lnSpc>
                <a:spcPct val="100000"/>
              </a:lnSpc>
              <a:spcBef>
                <a:spcPts val="0"/>
              </a:spcBef>
              <a:buNone/>
            </a:pPr>
            <a:r>
              <a:rPr lang="it-IT" sz="1400" dirty="0">
                <a:solidFill>
                  <a:schemeClr val="bg1"/>
                </a:solidFill>
                <a:latin typeface="Arial" panose="020B0604020202020204" pitchFamily="34" charset="0"/>
                <a:cs typeface="Arial" panose="020B0604020202020204" pitchFamily="34" charset="0"/>
              </a:rPr>
              <a:t>NB: Se il soggetto firmatario desiderato non è visualizzato in elenco allora occorre verificare se nella sezione </a:t>
            </a:r>
            <a:r>
              <a:rPr lang="it-IT" sz="1400" dirty="0" err="1">
                <a:solidFill>
                  <a:schemeClr val="bg1"/>
                </a:solidFill>
                <a:latin typeface="Arial" panose="020B0604020202020204" pitchFamily="34" charset="0"/>
                <a:cs typeface="Arial" panose="020B0604020202020204" pitchFamily="34" charset="0"/>
              </a:rPr>
              <a:t>anagrafica“SOGGETTI</a:t>
            </a:r>
            <a:r>
              <a:rPr lang="it-IT" sz="1400" dirty="0">
                <a:solidFill>
                  <a:schemeClr val="bg1"/>
                </a:solidFill>
                <a:latin typeface="Arial" panose="020B0604020202020204" pitchFamily="34" charset="0"/>
                <a:cs typeface="Arial" panose="020B0604020202020204" pitchFamily="34" charset="0"/>
              </a:rPr>
              <a:t> OPERATORI” del profilo del soggetto proponente il soggetto firmatario è presente, e in caso aggiungerlo, e se gli è stato attribuito il potere di firma.</a:t>
            </a:r>
          </a:p>
        </p:txBody>
      </p:sp>
      <p:pic>
        <p:nvPicPr>
          <p:cNvPr id="8" name="Immagine 7"/>
          <p:cNvPicPr/>
          <p:nvPr/>
        </p:nvPicPr>
        <p:blipFill>
          <a:blip r:embed="rId3" cstate="print">
            <a:extLst>
              <a:ext uri="{28A0092B-C50C-407E-A947-70E740481C1C}">
                <a14:useLocalDpi xmlns:a14="http://schemas.microsoft.com/office/drawing/2010/main" val="0"/>
              </a:ext>
            </a:extLst>
          </a:blip>
          <a:stretch>
            <a:fillRect/>
          </a:stretch>
        </p:blipFill>
        <p:spPr bwMode="auto">
          <a:xfrm>
            <a:off x="1287038" y="1414726"/>
            <a:ext cx="9619508" cy="1609348"/>
          </a:xfrm>
          <a:prstGeom prst="rect">
            <a:avLst/>
          </a:prstGeom>
          <a:ln>
            <a:noFill/>
          </a:ln>
          <a:effectLst>
            <a:outerShdw blurRad="190500" algn="tl" rotWithShape="0">
              <a:srgbClr val="000000">
                <a:alpha val="70000"/>
              </a:srgbClr>
            </a:outerShdw>
          </a:effectLst>
          <a:extLst>
            <a:ext uri="{53640926-AAD7-44D8-BBD7-CCE9431645EC}">
              <a14:shadowObscured xmlns:a14="http://schemas.microsoft.com/office/drawing/2010/main"/>
            </a:ext>
          </a:extLst>
        </p:spPr>
      </p:pic>
    </p:spTree>
    <p:extLst>
      <p:ext uri="{BB962C8B-B14F-4D97-AF65-F5344CB8AC3E}">
        <p14:creationId xmlns:p14="http://schemas.microsoft.com/office/powerpoint/2010/main" val="34916699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869268" y="749812"/>
            <a:ext cx="7315200" cy="5409692"/>
          </a:xfrm>
        </p:spPr>
        <p:txBody>
          <a:bodyPr>
            <a:noAutofit/>
          </a:bodyPr>
          <a:lstStyle/>
          <a:p>
            <a:pPr marL="0" lvl="0" indent="0" algn="just">
              <a:lnSpc>
                <a:spcPct val="150000"/>
              </a:lnSpc>
              <a:buNone/>
            </a:pPr>
            <a:r>
              <a:rPr lang="it-IT" sz="1300" b="1" u="sng" dirty="0" err="1">
                <a:latin typeface="Arial" panose="020B0604020202020204" pitchFamily="34" charset="0"/>
                <a:cs typeface="Arial" panose="020B0604020202020204" pitchFamily="34" charset="0"/>
              </a:rPr>
              <a:t>Pre</a:t>
            </a:r>
            <a:r>
              <a:rPr lang="it-IT" sz="1300" b="1" u="sng" dirty="0">
                <a:latin typeface="Arial" panose="020B0604020202020204" pitchFamily="34" charset="0"/>
                <a:cs typeface="Arial" panose="020B0604020202020204" pitchFamily="34" charset="0"/>
              </a:rPr>
              <a:t>- requisiti</a:t>
            </a:r>
            <a:endParaRPr lang="it-IT" sz="1300" b="1" dirty="0">
              <a:latin typeface="Arial" panose="020B0604020202020204" pitchFamily="34" charset="0"/>
              <a:cs typeface="Arial" panose="020B0604020202020204" pitchFamily="34" charset="0"/>
            </a:endParaRPr>
          </a:p>
          <a:p>
            <a:pPr marL="0" indent="0" algn="just">
              <a:lnSpc>
                <a:spcPct val="150000"/>
              </a:lnSpc>
              <a:buNone/>
            </a:pPr>
            <a:r>
              <a:rPr lang="it-IT" sz="1300" dirty="0">
                <a:latin typeface="Arial" panose="020B0604020202020204" pitchFamily="34" charset="0"/>
                <a:cs typeface="Arial" panose="020B0604020202020204" pitchFamily="34" charset="0"/>
              </a:rPr>
              <a:t>L’accesso al sistema avviene secondo le modalità stabilite per l'accesso ai servizi online della Pubblica Amministrazione. In mancanza di un'identità digitale o nel caso di un'utenza IDM-RAS scaduta deve essere richiesta l'attivazione di una nuova identità rivolgendosi ad uno degli Identity Provider SPID abilitati da AgID, oppure utilizzare la propria TS-CNS.  Per dettagli:</a:t>
            </a:r>
          </a:p>
          <a:p>
            <a:pPr marL="0" indent="0" algn="ctr">
              <a:lnSpc>
                <a:spcPct val="150000"/>
              </a:lnSpc>
              <a:buNone/>
            </a:pPr>
            <a:r>
              <a:rPr lang="it-IT" sz="1300" dirty="0">
                <a:latin typeface="Arial" panose="020B0604020202020204" pitchFamily="34" charset="0"/>
                <a:cs typeface="Arial" panose="020B0604020202020204" pitchFamily="34" charset="0"/>
                <a:hlinkClick r:id="rId2"/>
              </a:rPr>
              <a:t>https://www.spid.gov.it/richiedi-spid</a:t>
            </a:r>
            <a:endParaRPr lang="it-IT" sz="1300" dirty="0">
              <a:latin typeface="Arial" panose="020B0604020202020204" pitchFamily="34" charset="0"/>
              <a:cs typeface="Arial" panose="020B0604020202020204" pitchFamily="34" charset="0"/>
            </a:endParaRPr>
          </a:p>
          <a:p>
            <a:pPr marL="0" indent="0" algn="ctr">
              <a:lnSpc>
                <a:spcPct val="150000"/>
              </a:lnSpc>
              <a:buNone/>
            </a:pPr>
            <a:r>
              <a:rPr lang="it-IT" sz="1300" dirty="0">
                <a:latin typeface="Arial" panose="020B0604020202020204" pitchFamily="34" charset="0"/>
                <a:cs typeface="Arial" panose="020B0604020202020204" pitchFamily="34" charset="0"/>
                <a:hlinkClick r:id="rId3"/>
              </a:rPr>
              <a:t>https://tscns.regione.sardegna.it/</a:t>
            </a:r>
            <a:r>
              <a:rPr lang="it-IT" sz="1300" dirty="0">
                <a:latin typeface="Arial" panose="020B0604020202020204" pitchFamily="34" charset="0"/>
                <a:cs typeface="Arial" panose="020B0604020202020204" pitchFamily="34" charset="0"/>
              </a:rPr>
              <a:t> </a:t>
            </a:r>
          </a:p>
          <a:p>
            <a:pPr marL="0" indent="0" algn="just">
              <a:lnSpc>
                <a:spcPct val="150000"/>
              </a:lnSpc>
              <a:buNone/>
            </a:pPr>
            <a:r>
              <a:rPr lang="it-IT" sz="1300" dirty="0">
                <a:latin typeface="Arial" panose="020B0604020202020204" pitchFamily="34" charset="0"/>
                <a:cs typeface="Arial" panose="020B0604020202020204" pitchFamily="34" charset="0"/>
              </a:rPr>
              <a:t>È necessario </a:t>
            </a:r>
            <a:r>
              <a:rPr lang="it-IT" sz="1300" b="1" dirty="0">
                <a:latin typeface="Arial" panose="020B0604020202020204" pitchFamily="34" charset="0"/>
                <a:cs typeface="Arial" panose="020B0604020202020204" pitchFamily="34" charset="0"/>
              </a:rPr>
              <a:t>disporre di firma digitale</a:t>
            </a:r>
            <a:r>
              <a:rPr lang="it-IT" sz="1300" dirty="0">
                <a:latin typeface="Arial" panose="020B0604020202020204" pitchFamily="34" charset="0"/>
                <a:cs typeface="Arial" panose="020B0604020202020204" pitchFamily="34" charset="0"/>
              </a:rPr>
              <a:t>: Le domande devono essere sottoscritte digitalmente. Il rappresentante legale della singola impresa proponente e/o dell’impresa capofila dell’aggregazione (o altro soggetto con poteri di firma e rappresentanza, quale ad esempio un procuratore speciale) deve essere in possesso di firma digitale in corso di validità e dei relativi strumenti per apporre la firma digitale su documenti elettronici.</a:t>
            </a:r>
          </a:p>
          <a:p>
            <a:pPr marL="0" indent="0" algn="just">
              <a:lnSpc>
                <a:spcPct val="150000"/>
              </a:lnSpc>
              <a:buNone/>
            </a:pPr>
            <a:r>
              <a:rPr lang="it-IT" sz="1300" dirty="0">
                <a:latin typeface="Arial" panose="020B0604020202020204" pitchFamily="34" charset="0"/>
                <a:cs typeface="Arial" panose="020B0604020202020204" pitchFamily="34" charset="0"/>
              </a:rPr>
              <a:t>È necessario </a:t>
            </a:r>
            <a:r>
              <a:rPr lang="it-IT" sz="1300" b="1" dirty="0">
                <a:latin typeface="Arial" panose="020B0604020202020204" pitchFamily="34" charset="0"/>
                <a:cs typeface="Arial" panose="020B0604020202020204" pitchFamily="34" charset="0"/>
              </a:rPr>
              <a:t>disporre di casella di posta elettronica certificata (PEC)</a:t>
            </a:r>
            <a:r>
              <a:rPr lang="it-IT" sz="1300" dirty="0">
                <a:latin typeface="Arial" panose="020B0604020202020204" pitchFamily="34" charset="0"/>
                <a:cs typeface="Arial" panose="020B0604020202020204" pitchFamily="34" charset="0"/>
              </a:rPr>
              <a:t>: All’atto della trasmissione della domanda il sistema invia un’email di notifica all’indirizzo PEC indicato in fase di compilazione del profilo. Si deve pertanto disporre di una casella di posta elettronica certificata.</a:t>
            </a:r>
          </a:p>
        </p:txBody>
      </p:sp>
      <p:sp>
        <p:nvSpPr>
          <p:cNvPr id="2" name="Segnaposto numero diapositiva 1"/>
          <p:cNvSpPr>
            <a:spLocks noGrp="1"/>
          </p:cNvSpPr>
          <p:nvPr>
            <p:ph type="sldNum" sz="quarter" idx="12"/>
          </p:nvPr>
        </p:nvSpPr>
        <p:spPr/>
        <p:txBody>
          <a:bodyPr/>
          <a:lstStyle/>
          <a:p>
            <a:fld id="{BCCFDACF-13EC-4135-9547-E4FC8DE1E292}" type="slidenum">
              <a:rPr lang="it-IT" smtClean="0"/>
              <a:t>3</a:t>
            </a:fld>
            <a:endParaRPr lang="it-IT"/>
          </a:p>
        </p:txBody>
      </p:sp>
      <p:pic>
        <p:nvPicPr>
          <p:cNvPr id="5" name="Immagin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Tree>
    <p:extLst>
      <p:ext uri="{BB962C8B-B14F-4D97-AF65-F5344CB8AC3E}">
        <p14:creationId xmlns:p14="http://schemas.microsoft.com/office/powerpoint/2010/main" val="275017962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83126"/>
            <a:ext cx="11477368" cy="843271"/>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«RIEPILOGO»</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La sezione di riepilogo consente di verificare lo stato di compilazione della richiesta di erogazione.</a:t>
            </a:r>
            <a:endParaRPr lang="it-IT" sz="1400" b="1" dirty="0">
              <a:solidFill>
                <a:schemeClr val="bg1"/>
              </a:solidFill>
              <a:latin typeface="Arial" panose="020B0604020202020204" pitchFamily="34" charset="0"/>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BCCFDACF-13EC-4135-9547-E4FC8DE1E292}" type="slidenum">
              <a:rPr lang="it-IT" smtClean="0"/>
              <a:t>30</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
        <p:nvSpPr>
          <p:cNvPr id="14" name="Segnaposto contenuto 2"/>
          <p:cNvSpPr txBox="1">
            <a:spLocks/>
          </p:cNvSpPr>
          <p:nvPr/>
        </p:nvSpPr>
        <p:spPr>
          <a:xfrm>
            <a:off x="461590" y="3742267"/>
            <a:ext cx="11477368" cy="304800"/>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nSpc>
                <a:spcPct val="100000"/>
              </a:lnSpc>
              <a:spcBef>
                <a:spcPts val="0"/>
              </a:spcBef>
              <a:buNone/>
            </a:pPr>
            <a:r>
              <a:rPr lang="it-IT" sz="1400" dirty="0">
                <a:solidFill>
                  <a:schemeClr val="bg1"/>
                </a:solidFill>
                <a:latin typeface="Arial" panose="020B0604020202020204" pitchFamily="34" charset="0"/>
                <a:cs typeface="Arial" panose="020B0604020202020204" pitchFamily="34" charset="0"/>
              </a:rPr>
              <a:t>Quando è terminata la compilazione dei dati premere il pulsante “VERIFICA” per avviare i controlli del sistema.</a:t>
            </a:r>
          </a:p>
        </p:txBody>
      </p:sp>
      <p:pic>
        <p:nvPicPr>
          <p:cNvPr id="10" name="Immagine 9"/>
          <p:cNvPicPr/>
          <p:nvPr/>
        </p:nvPicPr>
        <p:blipFill>
          <a:blip r:embed="rId3" cstate="print">
            <a:extLst>
              <a:ext uri="{28A0092B-C50C-407E-A947-70E740481C1C}">
                <a14:useLocalDpi xmlns:a14="http://schemas.microsoft.com/office/drawing/2010/main" val="0"/>
              </a:ext>
            </a:extLst>
          </a:blip>
          <a:stretch>
            <a:fillRect/>
          </a:stretch>
        </p:blipFill>
        <p:spPr>
          <a:xfrm>
            <a:off x="2127467" y="966422"/>
            <a:ext cx="7568669" cy="2614978"/>
          </a:xfrm>
          <a:prstGeom prst="rect">
            <a:avLst/>
          </a:prstGeom>
          <a:ln>
            <a:noFill/>
          </a:ln>
          <a:effectLst>
            <a:outerShdw blurRad="190500" algn="tl" rotWithShape="0">
              <a:srgbClr val="000000">
                <a:alpha val="70000"/>
              </a:srgbClr>
            </a:outerShdw>
          </a:effectLst>
        </p:spPr>
      </p:pic>
      <p:sp>
        <p:nvSpPr>
          <p:cNvPr id="11" name="Rettangolo arrotondato 10"/>
          <p:cNvSpPr/>
          <p:nvPr/>
        </p:nvSpPr>
        <p:spPr>
          <a:xfrm>
            <a:off x="2869601" y="2959345"/>
            <a:ext cx="533998" cy="468326"/>
          </a:xfrm>
          <a:prstGeom prst="round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b="1">
              <a:ln w="22225">
                <a:solidFill>
                  <a:schemeClr val="accent2"/>
                </a:solidFill>
                <a:prstDash val="solid"/>
              </a:ln>
              <a:solidFill>
                <a:schemeClr val="accent2">
                  <a:lumMod val="40000"/>
                  <a:lumOff val="60000"/>
                </a:schemeClr>
              </a:solidFill>
            </a:endParaRPr>
          </a:p>
        </p:txBody>
      </p:sp>
      <p:pic>
        <p:nvPicPr>
          <p:cNvPr id="12" name="Immagine 11"/>
          <p:cNvPicPr/>
          <p:nvPr/>
        </p:nvPicPr>
        <p:blipFill>
          <a:blip r:embed="rId4" cstate="print">
            <a:extLst>
              <a:ext uri="{28A0092B-C50C-407E-A947-70E740481C1C}">
                <a14:useLocalDpi xmlns:a14="http://schemas.microsoft.com/office/drawing/2010/main" val="0"/>
              </a:ext>
            </a:extLst>
          </a:blip>
          <a:stretch>
            <a:fillRect/>
          </a:stretch>
        </p:blipFill>
        <p:spPr>
          <a:xfrm>
            <a:off x="2618534" y="4191580"/>
            <a:ext cx="6751786" cy="2666420"/>
          </a:xfrm>
          <a:prstGeom prst="rect">
            <a:avLst/>
          </a:prstGeom>
          <a:ln>
            <a:noFill/>
          </a:ln>
          <a:effectLst>
            <a:outerShdw blurRad="190500" algn="tl" rotWithShape="0">
              <a:srgbClr val="000000">
                <a:alpha val="70000"/>
              </a:srgbClr>
            </a:outerShdw>
          </a:effectLst>
        </p:spPr>
      </p:pic>
    </p:spTree>
    <p:extLst>
      <p:ext uri="{BB962C8B-B14F-4D97-AF65-F5344CB8AC3E}">
        <p14:creationId xmlns:p14="http://schemas.microsoft.com/office/powerpoint/2010/main" val="92218546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53123" y="83126"/>
            <a:ext cx="11477368" cy="6273224"/>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Compilazione della richiesta di erogazione - Sezione «RIEPILOGO»</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Se i controlli hanno dato esito positivo, verrà attivato il pulsante per generare la stampa definitiva come da figura sottostante e verranno abilitati anche i pulsanti per caricare il file firmato digitalmente.</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Nota: La verifica e la generazione del pdf definitivo non bloccano la richiesta di erogazione, ma assicurano che la richiesta sia compilata in tutte le parti obbligatorie. Se si modifica qualche dato si dovrà ripetere la procedura di verifica e la successiva rigenerazione della stampa definitiva.</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Dopo la generazione del file pdf:</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 procedere al salvataggio dello stesso nel proprio PC;</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 controllare accuratamente la correttezza delle informazioni riportate;</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 provvedere a firmarlo digitalmente,</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 ricaricarlo a sistema tramite i pulsanti “Seleziona”, “Carica” e “Aggiungi”.</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Nota:</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Il sistema prevede che il nome del file firmato ricaricato a sistema coincida con il nome del file scaricato, ad eccezione del suffisso o dell’estensione del file che viene generato in automatico dal sistema stesso. </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Il sistema, pur effettuando alcuni controlli sulla firma digitale apposta in domanda, si limita solo a dare gli avvisi di warning SENZA bloccare la successiva trasmissione della richiesta di erogazione. E’ in ogni caso responsabilità dell’utente accertarsi che il file caricato sia stato sottoscritto digitalmente.</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Se si è già provveduto a generare il pdf definitivo e si rientra in un secondo momento nel sistema, non è necessario rigenerarlo, a meno che non siano state apportate modifiche alla richiesta di erogazione. È sufficiente selezionare la sezione Riepilogo, premere il pulsante “VERIFICA” e, una volta attivati il pulsante Seleziona, procedere al caricamento del file firmato digitalmente.</a:t>
            </a:r>
          </a:p>
          <a:p>
            <a:pPr marL="0" indent="0" algn="just">
              <a:lnSpc>
                <a:spcPct val="100000"/>
              </a:lnSpc>
              <a:spcBef>
                <a:spcPts val="0"/>
              </a:spcBef>
              <a:buClr>
                <a:schemeClr val="bg1"/>
              </a:buClr>
              <a:buNone/>
            </a:pPr>
            <a:endParaRPr lang="it-IT" sz="1400" b="1" dirty="0">
              <a:solidFill>
                <a:schemeClr val="bg1"/>
              </a:solidFill>
              <a:latin typeface="Arial" panose="020B0604020202020204" pitchFamily="34" charset="0"/>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BCCFDACF-13EC-4135-9547-E4FC8DE1E292}" type="slidenum">
              <a:rPr lang="it-IT" smtClean="0"/>
              <a:t>31</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13" name="Immagine 12"/>
          <p:cNvPicPr/>
          <p:nvPr/>
        </p:nvPicPr>
        <p:blipFill rotWithShape="1">
          <a:blip r:embed="rId3">
            <a:extLst>
              <a:ext uri="{28A0092B-C50C-407E-A947-70E740481C1C}">
                <a14:useLocalDpi xmlns:a14="http://schemas.microsoft.com/office/drawing/2010/main" val="0"/>
              </a:ext>
            </a:extLst>
          </a:blip>
          <a:srcRect t="77126" r="62036"/>
          <a:stretch/>
        </p:blipFill>
        <p:spPr bwMode="auto">
          <a:xfrm>
            <a:off x="614468" y="1396154"/>
            <a:ext cx="2323465" cy="594360"/>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261458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53123" y="83126"/>
            <a:ext cx="11477368" cy="3803074"/>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Trasmissione della richiesta di erogazione - Sezione «RIEPILOGO»</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Una volta caricato il file firmato digitalmente viene attivato il pulsante “</a:t>
            </a:r>
            <a:r>
              <a:rPr lang="it-IT" sz="1400" b="1" dirty="0">
                <a:solidFill>
                  <a:schemeClr val="bg1"/>
                </a:solidFill>
                <a:latin typeface="Arial" panose="020B0604020202020204" pitchFamily="34" charset="0"/>
                <a:cs typeface="Arial" panose="020B0604020202020204" pitchFamily="34" charset="0"/>
              </a:rPr>
              <a:t>TRASMETTI</a:t>
            </a:r>
            <a:r>
              <a:rPr lang="it-IT" sz="1400" dirty="0">
                <a:solidFill>
                  <a:schemeClr val="bg1"/>
                </a:solidFill>
                <a:latin typeface="Arial" panose="020B0604020202020204" pitchFamily="34" charset="0"/>
                <a:cs typeface="Arial" panose="020B0604020202020204" pitchFamily="34" charset="0"/>
              </a:rPr>
              <a:t>”, da utilizzare per trasmettere la richiesta di erogazione, al fine di farla acquisire definitivamente dal sistema con attribuzione della data di trasmissione telematica.</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A conferma dell’avvenuta presentazione viene inviato in automatico un messaggio di notifica all’indirizzo PEC, indicato nel profilo del richiedente, che riporta: gli estremi del codice domanda per cui è stata presentata la richiesta di erogazione, il bando di riferimento, la tipologia di richiesta di rendicontazione tramessa e la data di trasmissione come indicato, a titolo esemplificativo, di seguito. </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“In relazione alla domanda [Codice Domanda] del bando [Bando] è stata inviata la rendicontazione di [Primo SAL].”</a:t>
            </a: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4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NB: Laddove, a seguito della trasmissione, non risulti pervenuta all’indirizzo PEC dell’impresa la notifica di trasmissione, si consiglia di contattare l’Assistenza tecnica SIPES all’indirizzo </a:t>
            </a:r>
            <a:r>
              <a:rPr lang="it-IT" sz="1400" b="1" dirty="0">
                <a:solidFill>
                  <a:srgbClr val="FF0000"/>
                </a:solidFill>
                <a:latin typeface="Arial" panose="020B0604020202020204" pitchFamily="34" charset="0"/>
                <a:cs typeface="Arial" panose="020B0604020202020204" pitchFamily="34" charset="0"/>
              </a:rPr>
              <a:t>supporto.sipes@sardegnait.it</a:t>
            </a:r>
            <a:r>
              <a:rPr lang="it-IT" sz="1400" dirty="0">
                <a:solidFill>
                  <a:schemeClr val="bg1"/>
                </a:solidFill>
                <a:latin typeface="Arial" panose="020B0604020202020204" pitchFamily="34" charset="0"/>
                <a:cs typeface="Arial" panose="020B0604020202020204" pitchFamily="34" charset="0"/>
              </a:rPr>
              <a:t> per le verifiche del caso.</a:t>
            </a:r>
          </a:p>
          <a:p>
            <a:pPr marL="0" indent="0" algn="just">
              <a:lnSpc>
                <a:spcPct val="100000"/>
              </a:lnSpc>
              <a:spcBef>
                <a:spcPts val="0"/>
              </a:spcBef>
              <a:buClr>
                <a:schemeClr val="bg1"/>
              </a:buClr>
              <a:buNone/>
            </a:pPr>
            <a:endParaRPr lang="it-IT" sz="1400" b="1" dirty="0">
              <a:solidFill>
                <a:schemeClr val="bg1"/>
              </a:solidFill>
              <a:latin typeface="Arial" panose="020B0604020202020204" pitchFamily="34" charset="0"/>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BCCFDACF-13EC-4135-9547-E4FC8DE1E292}" type="slidenum">
              <a:rPr lang="it-IT" smtClean="0"/>
              <a:t>32</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Tree>
    <p:extLst>
      <p:ext uri="{BB962C8B-B14F-4D97-AF65-F5344CB8AC3E}">
        <p14:creationId xmlns:p14="http://schemas.microsoft.com/office/powerpoint/2010/main" val="185997382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egnaposto contenuto 2"/>
          <p:cNvSpPr txBox="1">
            <a:spLocks/>
          </p:cNvSpPr>
          <p:nvPr/>
        </p:nvSpPr>
        <p:spPr>
          <a:xfrm>
            <a:off x="461590" y="181994"/>
            <a:ext cx="11477368" cy="1127490"/>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Caso di una richiesta di erogazione annullata</a:t>
            </a:r>
          </a:p>
          <a:p>
            <a:pPr marL="0" indent="0" algn="just">
              <a:lnSpc>
                <a:spcPct val="100000"/>
              </a:lnSpc>
              <a:spcBef>
                <a:spcPts val="600"/>
              </a:spcBef>
              <a:buClr>
                <a:schemeClr val="bg1"/>
              </a:buClr>
              <a:buNone/>
            </a:pPr>
            <a:r>
              <a:rPr lang="it-IT" sz="1400" dirty="0">
                <a:solidFill>
                  <a:schemeClr val="bg1"/>
                </a:solidFill>
                <a:latin typeface="Arial" panose="020B0604020202020204" pitchFamily="34" charset="0"/>
                <a:cs typeface="Arial" panose="020B0604020202020204" pitchFamily="34" charset="0"/>
              </a:rPr>
              <a:t>Nel caso in cui non venga finalizzata, per qualsiasi ragione, la richiesta di erogazione, la richiesta si trova nello stato «annullata». Se nel profilo dell’impresa beneficiaria è presente </a:t>
            </a:r>
            <a:r>
              <a:rPr lang="it-IT" sz="1400" u="sng" dirty="0">
                <a:solidFill>
                  <a:schemeClr val="bg1"/>
                </a:solidFill>
                <a:latin typeface="Arial" panose="020B0604020202020204" pitchFamily="34" charset="0"/>
                <a:cs typeface="Arial" panose="020B0604020202020204" pitchFamily="34" charset="0"/>
              </a:rPr>
              <a:t>almeno una richiesta di erogazione nello stato «</a:t>
            </a:r>
            <a:r>
              <a:rPr lang="it-IT" sz="1400" b="1" u="sng" dirty="0">
                <a:solidFill>
                  <a:schemeClr val="bg1"/>
                </a:solidFill>
                <a:latin typeface="Arial" panose="020B0604020202020204" pitchFamily="34" charset="0"/>
                <a:cs typeface="Arial" panose="020B0604020202020204" pitchFamily="34" charset="0"/>
              </a:rPr>
              <a:t>Annullata</a:t>
            </a:r>
            <a:r>
              <a:rPr lang="it-IT" sz="1400" u="sng" dirty="0">
                <a:solidFill>
                  <a:schemeClr val="bg1"/>
                </a:solidFill>
                <a:latin typeface="Arial" panose="020B0604020202020204" pitchFamily="34" charset="0"/>
                <a:cs typeface="Arial" panose="020B0604020202020204" pitchFamily="34" charset="0"/>
              </a:rPr>
              <a:t>»</a:t>
            </a:r>
            <a:r>
              <a:rPr lang="it-IT" sz="1400" dirty="0">
                <a:solidFill>
                  <a:schemeClr val="bg1"/>
                </a:solidFill>
                <a:latin typeface="Arial" panose="020B0604020202020204" pitchFamily="34" charset="0"/>
                <a:cs typeface="Arial" panose="020B0604020202020204" pitchFamily="34" charset="0"/>
              </a:rPr>
              <a:t>, è possibile accedere alla </a:t>
            </a:r>
            <a:r>
              <a:rPr lang="it-IT" sz="1400" dirty="0">
                <a:solidFill>
                  <a:srgbClr val="FF0000"/>
                </a:solidFill>
                <a:latin typeface="Arial" panose="020B0604020202020204" pitchFamily="34" charset="0"/>
                <a:cs typeface="Arial" panose="020B0604020202020204" pitchFamily="34" charset="0"/>
              </a:rPr>
              <a:t>funzionalità di duplicazione </a:t>
            </a:r>
            <a:r>
              <a:rPr lang="it-IT" sz="1400" dirty="0">
                <a:solidFill>
                  <a:schemeClr val="bg1"/>
                </a:solidFill>
                <a:latin typeface="Arial" panose="020B0604020202020204" pitchFamily="34" charset="0"/>
                <a:cs typeface="Arial" panose="020B0604020202020204" pitchFamily="34" charset="0"/>
              </a:rPr>
              <a:t>creando una nuova richiesta di erogazione importando i dati di quella precedentemente annullata.</a:t>
            </a:r>
          </a:p>
        </p:txBody>
      </p:sp>
      <p:sp>
        <p:nvSpPr>
          <p:cNvPr id="6" name="Segnaposto numero diapositiva 5"/>
          <p:cNvSpPr>
            <a:spLocks noGrp="1"/>
          </p:cNvSpPr>
          <p:nvPr>
            <p:ph type="sldNum" sz="quarter" idx="12"/>
          </p:nvPr>
        </p:nvSpPr>
        <p:spPr/>
        <p:txBody>
          <a:bodyPr/>
          <a:lstStyle/>
          <a:p>
            <a:fld id="{BCCFDACF-13EC-4135-9547-E4FC8DE1E292}" type="slidenum">
              <a:rPr lang="it-IT" smtClean="0"/>
              <a:t>33</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10" name="Immagin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6800" y="1306267"/>
            <a:ext cx="10058400" cy="1068823"/>
          </a:xfrm>
          <a:prstGeom prst="rect">
            <a:avLst/>
          </a:prstGeom>
        </p:spPr>
      </p:pic>
      <p:sp>
        <p:nvSpPr>
          <p:cNvPr id="11" name="Rettangolo arrotondato 10"/>
          <p:cNvSpPr/>
          <p:nvPr/>
        </p:nvSpPr>
        <p:spPr>
          <a:xfrm>
            <a:off x="3726043" y="2009940"/>
            <a:ext cx="1183332" cy="275884"/>
          </a:xfrm>
          <a:prstGeom prst="roundRect">
            <a:avLst/>
          </a:prstGeom>
          <a:noFill/>
          <a:ln w="762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b="1">
              <a:ln w="22225">
                <a:solidFill>
                  <a:schemeClr val="accent2"/>
                </a:solidFill>
                <a:prstDash val="solid"/>
              </a:ln>
              <a:solidFill>
                <a:schemeClr val="accent2">
                  <a:lumMod val="40000"/>
                  <a:lumOff val="60000"/>
                </a:schemeClr>
              </a:solidFill>
            </a:endParaRPr>
          </a:p>
        </p:txBody>
      </p:sp>
      <p:sp>
        <p:nvSpPr>
          <p:cNvPr id="14" name="Freccia a destra 13"/>
          <p:cNvSpPr/>
          <p:nvPr/>
        </p:nvSpPr>
        <p:spPr>
          <a:xfrm flipH="1">
            <a:off x="10923630" y="1577823"/>
            <a:ext cx="738868" cy="20410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6" name="Segnaposto contenuto 2"/>
          <p:cNvSpPr txBox="1">
            <a:spLocks/>
          </p:cNvSpPr>
          <p:nvPr/>
        </p:nvSpPr>
        <p:spPr>
          <a:xfrm>
            <a:off x="482498" y="2436591"/>
            <a:ext cx="11477368" cy="937981"/>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400" dirty="0">
                <a:solidFill>
                  <a:schemeClr val="bg1"/>
                </a:solidFill>
                <a:latin typeface="Arial" panose="020B0604020202020204" pitchFamily="34" charset="0"/>
                <a:cs typeface="Arial" panose="020B0604020202020204" pitchFamily="34" charset="0"/>
              </a:rPr>
              <a:t>Il sistema permette di selezionare </a:t>
            </a:r>
            <a:r>
              <a:rPr lang="it-IT" sz="1400" dirty="0">
                <a:solidFill>
                  <a:srgbClr val="FF0000"/>
                </a:solidFill>
                <a:latin typeface="Arial" panose="020B0604020202020204" pitchFamily="34" charset="0"/>
                <a:cs typeface="Arial" panose="020B0604020202020204" pitchFamily="34" charset="0"/>
              </a:rPr>
              <a:t>la tipologia della nuova richiesta</a:t>
            </a:r>
            <a:r>
              <a:rPr lang="it-IT" sz="1400" dirty="0">
                <a:solidFill>
                  <a:schemeClr val="bg1"/>
                </a:solidFill>
                <a:latin typeface="Arial" panose="020B0604020202020204" pitchFamily="34" charset="0"/>
                <a:cs typeface="Arial" panose="020B0604020202020204" pitchFamily="34" charset="0"/>
              </a:rPr>
              <a:t> (es.:  SAL o SALDO o ANTICIPO) e scegliere:</a:t>
            </a:r>
          </a:p>
          <a:p>
            <a:pPr algn="just">
              <a:lnSpc>
                <a:spcPct val="100000"/>
              </a:lnSpc>
              <a:spcBef>
                <a:spcPts val="600"/>
              </a:spcBef>
              <a:buClr>
                <a:schemeClr val="bg1"/>
              </a:buClr>
              <a:buFontTx/>
              <a:buChar char="-"/>
            </a:pPr>
            <a:r>
              <a:rPr lang="it-IT" sz="1400" dirty="0">
                <a:solidFill>
                  <a:schemeClr val="bg1"/>
                </a:solidFill>
                <a:latin typeface="Arial" panose="020B0604020202020204" pitchFamily="34" charset="0"/>
                <a:cs typeface="Arial" panose="020B0604020202020204" pitchFamily="34" charset="0"/>
              </a:rPr>
              <a:t>di</a:t>
            </a:r>
            <a:r>
              <a:rPr lang="it-IT" sz="1400" b="1" dirty="0">
                <a:solidFill>
                  <a:schemeClr val="bg1"/>
                </a:solidFill>
                <a:latin typeface="Arial" panose="020B0604020202020204" pitchFamily="34" charset="0"/>
                <a:cs typeface="Arial" panose="020B0604020202020204" pitchFamily="34" charset="0"/>
              </a:rPr>
              <a:t> Non importare dati </a:t>
            </a:r>
            <a:r>
              <a:rPr lang="it-IT" sz="1400" dirty="0">
                <a:solidFill>
                  <a:schemeClr val="bg1"/>
                </a:solidFill>
                <a:latin typeface="Arial" panose="020B0604020202020204" pitchFamily="34" charset="0"/>
                <a:cs typeface="Arial" panose="020B0604020202020204" pitchFamily="34" charset="0"/>
              </a:rPr>
              <a:t>(</a:t>
            </a:r>
            <a:r>
              <a:rPr lang="it-IT" sz="1400" dirty="0">
                <a:solidFill>
                  <a:schemeClr val="bg1"/>
                </a:solidFill>
                <a:latin typeface="Arial" panose="020B0604020202020204" pitchFamily="34" charset="0"/>
                <a:cs typeface="Arial" panose="020B0604020202020204" pitchFamily="34" charset="0"/>
                <a:sym typeface="Wingdings" panose="05000000000000000000" pitchFamily="2" charset="2"/>
              </a:rPr>
              <a:t> </a:t>
            </a:r>
            <a:r>
              <a:rPr lang="it-IT" sz="1400" u="sng" dirty="0">
                <a:solidFill>
                  <a:schemeClr val="bg1"/>
                </a:solidFill>
                <a:latin typeface="Arial" panose="020B0604020202020204" pitchFamily="34" charset="0"/>
                <a:cs typeface="Arial" panose="020B0604020202020204" pitchFamily="34" charset="0"/>
                <a:sym typeface="Wingdings" panose="05000000000000000000" pitchFamily="2" charset="2"/>
              </a:rPr>
              <a:t>verrà creata una nuova richiesta di erogazione)</a:t>
            </a:r>
          </a:p>
          <a:p>
            <a:pPr algn="just">
              <a:lnSpc>
                <a:spcPct val="100000"/>
              </a:lnSpc>
              <a:spcBef>
                <a:spcPts val="600"/>
              </a:spcBef>
              <a:buClr>
                <a:schemeClr val="bg1"/>
              </a:buClr>
              <a:buFontTx/>
              <a:buChar char="-"/>
            </a:pPr>
            <a:r>
              <a:rPr lang="it-IT" sz="1400" dirty="0">
                <a:solidFill>
                  <a:schemeClr val="bg1"/>
                </a:solidFill>
                <a:latin typeface="Arial" panose="020B0604020202020204" pitchFamily="34" charset="0"/>
                <a:cs typeface="Arial" panose="020B0604020202020204" pitchFamily="34" charset="0"/>
              </a:rPr>
              <a:t>di</a:t>
            </a:r>
            <a:r>
              <a:rPr lang="it-IT" sz="1400" b="1" dirty="0">
                <a:solidFill>
                  <a:schemeClr val="bg1"/>
                </a:solidFill>
                <a:latin typeface="Arial" panose="020B0604020202020204" pitchFamily="34" charset="0"/>
                <a:cs typeface="Arial" panose="020B0604020202020204" pitchFamily="34" charset="0"/>
              </a:rPr>
              <a:t> importare alcuni dati </a:t>
            </a:r>
            <a:r>
              <a:rPr lang="it-IT" sz="1400" dirty="0">
                <a:solidFill>
                  <a:schemeClr val="bg1"/>
                </a:solidFill>
                <a:latin typeface="Arial" panose="020B0604020202020204" pitchFamily="34" charset="0"/>
                <a:cs typeface="Arial" panose="020B0604020202020204" pitchFamily="34" charset="0"/>
              </a:rPr>
              <a:t>di una specifica richiesta annullata (nel caso in cui fossero presenti più richieste annullate)</a:t>
            </a:r>
            <a:endParaRPr lang="it-IT" sz="1400" dirty="0">
              <a:solidFill>
                <a:srgbClr val="FF0000"/>
              </a:solidFill>
              <a:latin typeface="Arial" panose="020B0604020202020204" pitchFamily="34" charset="0"/>
              <a:cs typeface="Arial" panose="020B0604020202020204" pitchFamily="34" charset="0"/>
            </a:endParaRPr>
          </a:p>
        </p:txBody>
      </p:sp>
      <p:pic>
        <p:nvPicPr>
          <p:cNvPr id="18" name="Immagine 17"/>
          <p:cNvPicPr>
            <a:picLocks noChangeAspect="1"/>
          </p:cNvPicPr>
          <p:nvPr/>
        </p:nvPicPr>
        <p:blipFill rotWithShape="1">
          <a:blip r:embed="rId4">
            <a:extLst>
              <a:ext uri="{28A0092B-C50C-407E-A947-70E740481C1C}">
                <a14:useLocalDpi xmlns:a14="http://schemas.microsoft.com/office/drawing/2010/main" val="0"/>
              </a:ext>
            </a:extLst>
          </a:blip>
          <a:srcRect r="3764" b="6135"/>
          <a:stretch/>
        </p:blipFill>
        <p:spPr>
          <a:xfrm>
            <a:off x="2163535" y="3412475"/>
            <a:ext cx="3722110" cy="1295672"/>
          </a:xfrm>
          <a:prstGeom prst="rect">
            <a:avLst/>
          </a:prstGeom>
        </p:spPr>
      </p:pic>
      <p:pic>
        <p:nvPicPr>
          <p:cNvPr id="19" name="Immagin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23073" y="3412475"/>
            <a:ext cx="3767664" cy="1293676"/>
          </a:xfrm>
          <a:prstGeom prst="rect">
            <a:avLst/>
          </a:prstGeom>
        </p:spPr>
      </p:pic>
      <p:sp>
        <p:nvSpPr>
          <p:cNvPr id="20" name="Segnaposto contenuto 2"/>
          <p:cNvSpPr txBox="1">
            <a:spLocks/>
          </p:cNvSpPr>
          <p:nvPr/>
        </p:nvSpPr>
        <p:spPr>
          <a:xfrm>
            <a:off x="687694" y="4874082"/>
            <a:ext cx="11477368" cy="1594273"/>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buClr>
                <a:schemeClr val="bg1"/>
              </a:buClr>
              <a:buNone/>
            </a:pPr>
            <a:r>
              <a:rPr lang="it-IT" sz="1400" dirty="0">
                <a:solidFill>
                  <a:schemeClr val="bg1"/>
                </a:solidFill>
                <a:latin typeface="Arial" panose="020B0604020202020204" pitchFamily="34" charset="0"/>
                <a:cs typeface="Arial" panose="020B0604020202020204" pitchFamily="34" charset="0"/>
              </a:rPr>
              <a:t>Premendo il pulsante «</a:t>
            </a:r>
            <a:r>
              <a:rPr lang="it-IT" sz="1400" b="1" dirty="0">
                <a:solidFill>
                  <a:schemeClr val="bg1"/>
                </a:solidFill>
                <a:latin typeface="Arial" panose="020B0604020202020204" pitchFamily="34" charset="0"/>
                <a:cs typeface="Arial" panose="020B0604020202020204" pitchFamily="34" charset="0"/>
              </a:rPr>
              <a:t>Aggiungi</a:t>
            </a:r>
            <a:r>
              <a:rPr lang="it-IT" sz="1400" dirty="0">
                <a:solidFill>
                  <a:schemeClr val="bg1"/>
                </a:solidFill>
                <a:latin typeface="Arial" panose="020B0604020202020204" pitchFamily="34" charset="0"/>
                <a:cs typeface="Arial" panose="020B0604020202020204" pitchFamily="34" charset="0"/>
              </a:rPr>
              <a:t>» sarà creata una nuova richiesta di erogazione in bozza. Nel caso in cui si sia scelto di importare i dati verranno in automatico duplicate le informazioni contenute nelle seguenti sezioni:</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DOCUMENTI DI SPESA</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TITOLI DI PAGAMENTO</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VOCI SPESA</a:t>
            </a:r>
          </a:p>
          <a:p>
            <a:pPr marL="0" indent="0" algn="just">
              <a:lnSpc>
                <a:spcPct val="100000"/>
              </a:lnSpc>
              <a:spcBef>
                <a:spcPts val="0"/>
              </a:spcBef>
              <a:buClr>
                <a:schemeClr val="bg1"/>
              </a:buClr>
              <a:buNone/>
            </a:pPr>
            <a:r>
              <a:rPr lang="it-IT" sz="1400" dirty="0">
                <a:solidFill>
                  <a:schemeClr val="bg1"/>
                </a:solidFill>
                <a:latin typeface="Arial" panose="020B0604020202020204" pitchFamily="34" charset="0"/>
                <a:cs typeface="Arial" panose="020B0604020202020204" pitchFamily="34" charset="0"/>
              </a:rPr>
              <a:t>- ALLEGATI</a:t>
            </a:r>
          </a:p>
          <a:p>
            <a:pPr marL="0" indent="0" algn="just">
              <a:lnSpc>
                <a:spcPct val="100000"/>
              </a:lnSpc>
              <a:spcBef>
                <a:spcPts val="0"/>
              </a:spcBef>
              <a:buClr>
                <a:schemeClr val="bg1"/>
              </a:buClr>
              <a:buNone/>
            </a:pPr>
            <a:r>
              <a:rPr lang="it-IT" sz="1400" u="sng" dirty="0">
                <a:solidFill>
                  <a:schemeClr val="bg1"/>
                </a:solidFill>
                <a:latin typeface="Arial" panose="020B0604020202020204" pitchFamily="34" charset="0"/>
                <a:cs typeface="Arial" panose="020B0604020202020204" pitchFamily="34" charset="0"/>
              </a:rPr>
              <a:t>Mentre i restanti contenuti della richiesta di erogazione dovranno essere inseriti nuovamente dall’utente.</a:t>
            </a:r>
          </a:p>
        </p:txBody>
      </p:sp>
    </p:spTree>
    <p:extLst>
      <p:ext uri="{BB962C8B-B14F-4D97-AF65-F5344CB8AC3E}">
        <p14:creationId xmlns:p14="http://schemas.microsoft.com/office/powerpoint/2010/main" val="22027167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53123" y="83125"/>
            <a:ext cx="11477368" cy="6273225"/>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endParaRPr lang="it-IT" sz="1400" i="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i="1">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RIFERIMENTI</a:t>
            </a:r>
            <a:endParaRPr lang="it-IT" sz="14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Per informazioni correlate al processo di </a:t>
            </a:r>
            <a:r>
              <a:rPr lang="it-IT" sz="1200" u="sng" dirty="0">
                <a:solidFill>
                  <a:schemeClr val="bg1"/>
                </a:solidFill>
                <a:latin typeface="Arial" panose="020B0604020202020204" pitchFamily="34" charset="0"/>
                <a:cs typeface="Arial" panose="020B0604020202020204" pitchFamily="34" charset="0"/>
              </a:rPr>
              <a:t>registrazione e rilascio credenziali IDM-RAS</a:t>
            </a:r>
            <a:r>
              <a:rPr lang="it-IT" sz="1200" dirty="0">
                <a:solidFill>
                  <a:schemeClr val="bg1"/>
                </a:solidFill>
                <a:latin typeface="Arial" panose="020B0604020202020204" pitchFamily="34" charset="0"/>
                <a:cs typeface="Arial" panose="020B0604020202020204" pitchFamily="34" charset="0"/>
              </a:rPr>
              <a:t>:</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 - Sito web: </a:t>
            </a:r>
            <a:r>
              <a:rPr lang="it-IT" sz="1200" dirty="0">
                <a:solidFill>
                  <a:srgbClr val="0070C0"/>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http://www.regione.sardegna.it/registrazione-idm</a:t>
            </a:r>
            <a:endParaRPr lang="it-IT" sz="1200" dirty="0">
              <a:solidFill>
                <a:srgbClr val="0070C0"/>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200" dirty="0">
              <a:solidFill>
                <a:srgbClr val="FFFF00"/>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Posta elettronica: </a:t>
            </a:r>
            <a:r>
              <a:rPr lang="it-IT" sz="1200" dirty="0">
                <a:solidFill>
                  <a:srgbClr val="0070C0"/>
                </a:solidFill>
                <a:latin typeface="Arial" panose="020B0604020202020204" pitchFamily="34" charset="0"/>
                <a:cs typeface="Arial" panose="020B0604020202020204" pitchFamily="34" charset="0"/>
              </a:rPr>
              <a:t>idm@regione.sardegna.it</a:t>
            </a: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 - Call center al numero 070 2796325 dal lunedì al venerdì dalle ore 09:00 alle ore 13.00 e dalle ore 15:00 alle ore 17:00.</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Per informazioni correlate al processo di </a:t>
            </a:r>
            <a:r>
              <a:rPr lang="it-IT" sz="1200" u="sng" dirty="0">
                <a:solidFill>
                  <a:schemeClr val="bg1"/>
                </a:solidFill>
                <a:latin typeface="Arial" panose="020B0604020202020204" pitchFamily="34" charset="0"/>
                <a:cs typeface="Arial" panose="020B0604020202020204" pitchFamily="34" charset="0"/>
              </a:rPr>
              <a:t>attivazione della TS-CNS</a:t>
            </a:r>
            <a:r>
              <a:rPr lang="it-IT" sz="1200" dirty="0">
                <a:solidFill>
                  <a:schemeClr val="bg1"/>
                </a:solidFill>
                <a:latin typeface="Arial" panose="020B0604020202020204" pitchFamily="34" charset="0"/>
                <a:cs typeface="Arial" panose="020B0604020202020204" pitchFamily="34" charset="0"/>
              </a:rPr>
              <a:t>:</a:t>
            </a: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 Sito web</a:t>
            </a:r>
            <a:r>
              <a:rPr lang="it-IT" sz="1200" dirty="0">
                <a:solidFill>
                  <a:srgbClr val="0070C0"/>
                </a:solidFill>
                <a:latin typeface="Arial" panose="020B0604020202020204" pitchFamily="34" charset="0"/>
                <a:cs typeface="Arial" panose="020B0604020202020204" pitchFamily="34" charset="0"/>
              </a:rPr>
              <a:t>: </a:t>
            </a:r>
            <a:r>
              <a:rPr lang="it-IT" sz="1200" dirty="0">
                <a:solidFill>
                  <a:srgbClr val="0070C0"/>
                </a:solidFill>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https://tscns.regione.sardegna.it</a:t>
            </a:r>
            <a:endParaRPr lang="it-IT" sz="1200" dirty="0">
              <a:solidFill>
                <a:srgbClr val="0070C0"/>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 Posta elettronica: </a:t>
            </a:r>
            <a:r>
              <a:rPr lang="it-IT" sz="1200" dirty="0">
                <a:solidFill>
                  <a:srgbClr val="0070C0"/>
                </a:solidFill>
                <a:latin typeface="Arial" panose="020B0604020202020204" pitchFamily="34" charset="0"/>
                <a:cs typeface="Arial" panose="020B0604020202020204" pitchFamily="34" charset="0"/>
              </a:rPr>
              <a:t>tesseraservizisardegna@regione.sardegna.it</a:t>
            </a: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 Call center: consultare pagina </a:t>
            </a:r>
            <a:r>
              <a:rPr lang="it-IT" sz="1200" dirty="0">
                <a:solidFill>
                  <a:srgbClr val="0070C0"/>
                </a:solidFill>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https://tscns.regione.sardegna.it/it/articoli/assistenza</a:t>
            </a:r>
            <a:endParaRPr lang="it-IT" sz="1200" dirty="0">
              <a:solidFill>
                <a:srgbClr val="0070C0"/>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Per informazioni correlate al processo di creazione di </a:t>
            </a:r>
            <a:r>
              <a:rPr lang="it-IT" sz="1200" u="sng" dirty="0">
                <a:solidFill>
                  <a:schemeClr val="bg1"/>
                </a:solidFill>
                <a:latin typeface="Arial" panose="020B0604020202020204" pitchFamily="34" charset="0"/>
                <a:cs typeface="Arial" panose="020B0604020202020204" pitchFamily="34" charset="0"/>
              </a:rPr>
              <a:t>credenziali SPID </a:t>
            </a:r>
            <a:r>
              <a:rPr lang="it-IT" sz="1200" dirty="0">
                <a:solidFill>
                  <a:schemeClr val="bg1"/>
                </a:solidFill>
                <a:latin typeface="Arial" panose="020B0604020202020204" pitchFamily="34" charset="0"/>
                <a:cs typeface="Arial" panose="020B0604020202020204" pitchFamily="34" charset="0"/>
              </a:rPr>
              <a:t>riferirsi all’indirizzo: </a:t>
            </a:r>
            <a:r>
              <a:rPr lang="it-IT" sz="1200" dirty="0">
                <a:solidFill>
                  <a:srgbClr val="0070C0"/>
                </a:solidFill>
                <a:latin typeface="Arial" panose="020B060402020202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https://www.spid.gov.it/</a:t>
            </a:r>
            <a:r>
              <a:rPr lang="it-IT" sz="1200" dirty="0">
                <a:solidFill>
                  <a:srgbClr val="0070C0"/>
                </a:solidFill>
                <a:latin typeface="Arial" panose="020B0604020202020204" pitchFamily="34" charset="0"/>
                <a:cs typeface="Arial" panose="020B0604020202020204" pitchFamily="34" charset="0"/>
              </a:rPr>
              <a:t> </a:t>
            </a:r>
            <a:r>
              <a:rPr lang="it-IT" sz="1200" dirty="0">
                <a:solidFill>
                  <a:schemeClr val="bg1"/>
                </a:solidFill>
                <a:latin typeface="Arial" panose="020B0604020202020204" pitchFamily="34" charset="0"/>
                <a:cs typeface="Arial" panose="020B0604020202020204" pitchFamily="34" charset="0"/>
              </a:rPr>
              <a:t>o al proprio Identity provider in caso si sia già in possesso di credenziali SPID.</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4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Assistenza applicativa</a:t>
            </a: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Per la segnalazione di problematiche esclusivamente tecniche relative all’utilizzo della piattaforma si prega di inviare, da un indirizzo di posta elettronica ordinaria, una comunicazione al seguente indirizzo e-mail: </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b="1" dirty="0">
                <a:solidFill>
                  <a:srgbClr val="0070C0"/>
                </a:solidFill>
                <a:latin typeface="Arial" panose="020B0604020202020204" pitchFamily="34" charset="0"/>
                <a:cs typeface="Arial" panose="020B0604020202020204" pitchFamily="34" charset="0"/>
              </a:rPr>
              <a:t>supporto.sipes@sardegnait.it</a:t>
            </a:r>
            <a:endParaRPr lang="it-IT" sz="1200" dirty="0">
              <a:solidFill>
                <a:srgbClr val="0070C0"/>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specificando: </a:t>
            </a: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Nome Cognome, Codice Fiscale </a:t>
            </a: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Denominazione soggetto (impresa, ecc.) </a:t>
            </a: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La problematica riscontrata </a:t>
            </a: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Codice Domanda</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Si raccomanda inoltre di allegare all’e-mail:</a:t>
            </a: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La fotografia della schermata (</a:t>
            </a:r>
            <a:r>
              <a:rPr lang="it-IT" sz="1200" dirty="0" err="1">
                <a:solidFill>
                  <a:schemeClr val="bg1"/>
                </a:solidFill>
                <a:latin typeface="Arial" panose="020B0604020202020204" pitchFamily="34" charset="0"/>
                <a:cs typeface="Arial" panose="020B0604020202020204" pitchFamily="34" charset="0"/>
              </a:rPr>
              <a:t>screenshot</a:t>
            </a:r>
            <a:r>
              <a:rPr lang="it-IT" sz="1200" dirty="0">
                <a:solidFill>
                  <a:schemeClr val="bg1"/>
                </a:solidFill>
                <a:latin typeface="Arial" panose="020B0604020202020204" pitchFamily="34" charset="0"/>
                <a:cs typeface="Arial" panose="020B0604020202020204" pitchFamily="34" charset="0"/>
              </a:rPr>
              <a:t>) nella quale è stata riscontrata la problematica/l'errore con l'evidenza dello stesso.</a:t>
            </a:r>
          </a:p>
          <a:p>
            <a:pPr marL="0" indent="0" algn="just">
              <a:lnSpc>
                <a:spcPct val="100000"/>
              </a:lnSpc>
              <a:spcBef>
                <a:spcPts val="0"/>
              </a:spcBef>
              <a:buClr>
                <a:schemeClr val="bg1"/>
              </a:buClr>
              <a:buNone/>
            </a:pPr>
            <a:endParaRPr lang="it-IT" sz="1200" dirty="0">
              <a:solidFill>
                <a:schemeClr val="bg1"/>
              </a:solidFill>
              <a:latin typeface="Arial" panose="020B0604020202020204" pitchFamily="34" charset="0"/>
              <a:cs typeface="Arial" panose="020B0604020202020204" pitchFamily="34" charset="0"/>
            </a:endParaRPr>
          </a:p>
          <a:p>
            <a:pPr marL="0" indent="0" algn="just">
              <a:lnSpc>
                <a:spcPct val="100000"/>
              </a:lnSpc>
              <a:spcBef>
                <a:spcPts val="0"/>
              </a:spcBef>
              <a:buClr>
                <a:schemeClr val="bg1"/>
              </a:buClr>
              <a:buNone/>
            </a:pPr>
            <a:r>
              <a:rPr lang="it-IT" sz="1200" dirty="0">
                <a:solidFill>
                  <a:schemeClr val="bg1"/>
                </a:solidFill>
                <a:latin typeface="Arial" panose="020B0604020202020204" pitchFamily="34" charset="0"/>
                <a:cs typeface="Arial" panose="020B0604020202020204" pitchFamily="34" charset="0"/>
              </a:rPr>
              <a:t>Per informazioni o chiarimenti relativi al procedimento amministrativo si prega di rivolgersi ai referenti amministrativi indicati nel bando di interesse.</a:t>
            </a:r>
          </a:p>
          <a:p>
            <a:pPr marL="0" indent="0" algn="just">
              <a:lnSpc>
                <a:spcPct val="100000"/>
              </a:lnSpc>
              <a:spcBef>
                <a:spcPts val="0"/>
              </a:spcBef>
              <a:buClr>
                <a:schemeClr val="bg1"/>
              </a:buClr>
              <a:buNone/>
            </a:pPr>
            <a:endParaRPr lang="it-IT" sz="1200" b="1" dirty="0">
              <a:solidFill>
                <a:schemeClr val="bg1"/>
              </a:solidFill>
              <a:latin typeface="Arial" panose="020B0604020202020204" pitchFamily="34" charset="0"/>
              <a:cs typeface="Arial" panose="020B0604020202020204" pitchFamily="34" charset="0"/>
            </a:endParaRPr>
          </a:p>
        </p:txBody>
      </p:sp>
      <p:sp>
        <p:nvSpPr>
          <p:cNvPr id="6" name="Segnaposto numero diapositiva 5"/>
          <p:cNvSpPr>
            <a:spLocks noGrp="1"/>
          </p:cNvSpPr>
          <p:nvPr>
            <p:ph type="sldNum" sz="quarter" idx="12"/>
          </p:nvPr>
        </p:nvSpPr>
        <p:spPr/>
        <p:txBody>
          <a:bodyPr/>
          <a:lstStyle/>
          <a:p>
            <a:fld id="{BCCFDACF-13EC-4135-9547-E4FC8DE1E292}" type="slidenum">
              <a:rPr lang="it-IT" smtClean="0"/>
              <a:t>34</a:t>
            </a:fld>
            <a:endParaRPr lang="it-IT"/>
          </a:p>
        </p:txBody>
      </p:sp>
      <p:pic>
        <p:nvPicPr>
          <p:cNvPr id="9" name="Immagine 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Tree>
    <p:extLst>
      <p:ext uri="{BB962C8B-B14F-4D97-AF65-F5344CB8AC3E}">
        <p14:creationId xmlns:p14="http://schemas.microsoft.com/office/powerpoint/2010/main" val="25873293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3869268" y="693988"/>
            <a:ext cx="7315200" cy="4779740"/>
          </a:xfrm>
        </p:spPr>
        <p:txBody>
          <a:bodyPr>
            <a:noAutofit/>
          </a:bodyPr>
          <a:lstStyle/>
          <a:p>
            <a:pPr marL="0" lvl="0" indent="0" algn="just">
              <a:lnSpc>
                <a:spcPct val="150000"/>
              </a:lnSpc>
              <a:buNone/>
            </a:pPr>
            <a:r>
              <a:rPr lang="it-IT" sz="1600" b="1" u="sng" dirty="0">
                <a:latin typeface="Arial" panose="020B0604020202020204" pitchFamily="34" charset="0"/>
                <a:cs typeface="Arial" panose="020B0604020202020204" pitchFamily="34" charset="0"/>
              </a:rPr>
              <a:t>Procedura di compilazione</a:t>
            </a:r>
          </a:p>
          <a:p>
            <a:pPr marL="0" indent="0" algn="just">
              <a:lnSpc>
                <a:spcPct val="150000"/>
              </a:lnSpc>
              <a:buNone/>
            </a:pPr>
            <a:r>
              <a:rPr lang="it-IT" sz="1600" i="1" u="sng" dirty="0">
                <a:latin typeface="Arial" panose="020B0604020202020204" pitchFamily="34" charset="0"/>
                <a:cs typeface="Arial" panose="020B0604020202020204" pitchFamily="34" charset="0"/>
              </a:rPr>
              <a:t>Fase 1. Compilazione della richiesta di erogazione</a:t>
            </a:r>
          </a:p>
          <a:p>
            <a:pPr marL="0" indent="0" algn="just">
              <a:lnSpc>
                <a:spcPct val="100000"/>
              </a:lnSpc>
              <a:buNone/>
            </a:pPr>
            <a:r>
              <a:rPr lang="it-IT" sz="1600" dirty="0">
                <a:latin typeface="Arial" panose="020B0604020202020204" pitchFamily="34" charset="0"/>
                <a:cs typeface="Arial" panose="020B0604020202020204" pitchFamily="34" charset="0"/>
              </a:rPr>
              <a:t>Compilazione della richiesta di erogazione con inserimento di tutte le informazioni necessarie e dettagliate nei successivi paragrafi.</a:t>
            </a:r>
          </a:p>
          <a:p>
            <a:pPr marL="0" indent="0" algn="just">
              <a:lnSpc>
                <a:spcPct val="100000"/>
              </a:lnSpc>
              <a:buNone/>
            </a:pPr>
            <a:endParaRPr lang="it-IT" sz="1600" dirty="0">
              <a:latin typeface="Arial" panose="020B0604020202020204" pitchFamily="34" charset="0"/>
              <a:cs typeface="Arial" panose="020B0604020202020204" pitchFamily="34" charset="0"/>
            </a:endParaRPr>
          </a:p>
          <a:p>
            <a:pPr marL="0" indent="0" algn="just">
              <a:lnSpc>
                <a:spcPct val="150000"/>
              </a:lnSpc>
              <a:buNone/>
            </a:pPr>
            <a:r>
              <a:rPr lang="it-IT" sz="1600" i="1" u="sng" dirty="0">
                <a:latin typeface="Arial" panose="020B0604020202020204" pitchFamily="34" charset="0"/>
                <a:cs typeface="Arial" panose="020B0604020202020204" pitchFamily="34" charset="0"/>
              </a:rPr>
              <a:t>Fase 2. Trasmissione della richiesta di erogazione</a:t>
            </a:r>
          </a:p>
          <a:p>
            <a:pPr marL="0" indent="0" algn="just">
              <a:lnSpc>
                <a:spcPct val="100000"/>
              </a:lnSpc>
              <a:buNone/>
            </a:pPr>
            <a:r>
              <a:rPr lang="it-IT" sz="1600" dirty="0">
                <a:latin typeface="Arial" panose="020B0604020202020204" pitchFamily="34" charset="0"/>
                <a:cs typeface="Arial" panose="020B0604020202020204" pitchFamily="34" charset="0"/>
              </a:rPr>
              <a:t>Ad avvenuto completamento della compilazione della richiesta (caricamento dei dati e degli allegati richiesti), il sistema SIPES consentirà al soggetto beneficiario di generare la richiesta su file PDF.</a:t>
            </a:r>
          </a:p>
          <a:p>
            <a:pPr marL="0" indent="0" algn="just">
              <a:lnSpc>
                <a:spcPct val="100000"/>
              </a:lnSpc>
              <a:buNone/>
            </a:pPr>
            <a:r>
              <a:rPr lang="it-IT" sz="1600" dirty="0">
                <a:latin typeface="Arial" panose="020B0604020202020204" pitchFamily="34" charset="0"/>
                <a:cs typeface="Arial" panose="020B0604020202020204" pitchFamily="34" charset="0"/>
              </a:rPr>
              <a:t>I dati e le informazioni relativi alla richiesta, contenuti nel file PDF, dovranno essere verificati prima della apposizione della firma digitale nel documento da parte del rappresentante legale (o altro soggetto con poteri di firma e rappresentanza, quale ad esempio un procuratore speciale).</a:t>
            </a:r>
          </a:p>
        </p:txBody>
      </p:sp>
      <p:sp>
        <p:nvSpPr>
          <p:cNvPr id="2" name="Segnaposto numero diapositiva 1"/>
          <p:cNvSpPr>
            <a:spLocks noGrp="1"/>
          </p:cNvSpPr>
          <p:nvPr>
            <p:ph type="sldNum" sz="quarter" idx="12"/>
          </p:nvPr>
        </p:nvSpPr>
        <p:spPr/>
        <p:txBody>
          <a:bodyPr/>
          <a:lstStyle/>
          <a:p>
            <a:fld id="{BCCFDACF-13EC-4135-9547-E4FC8DE1E292}" type="slidenum">
              <a:rPr lang="it-IT" smtClean="0"/>
              <a:t>4</a:t>
            </a:fld>
            <a:endParaRPr lang="it-IT"/>
          </a:p>
        </p:txBody>
      </p:sp>
      <p:pic>
        <p:nvPicPr>
          <p:cNvPr id="5" name="Immagin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Tree>
    <p:extLst>
      <p:ext uri="{BB962C8B-B14F-4D97-AF65-F5344CB8AC3E}">
        <p14:creationId xmlns:p14="http://schemas.microsoft.com/office/powerpoint/2010/main" val="5745421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3" name="Segnaposto contenuto 2"/>
          <p:cNvSpPr>
            <a:spLocks noGrp="1"/>
          </p:cNvSpPr>
          <p:nvPr>
            <p:ph idx="1"/>
          </p:nvPr>
        </p:nvSpPr>
        <p:spPr>
          <a:xfrm>
            <a:off x="2903456" y="277632"/>
            <a:ext cx="8007636" cy="926282"/>
          </a:xfrm>
          <a:solidFill>
            <a:schemeClr val="accent1"/>
          </a:solidFill>
        </p:spPr>
        <p:txBody>
          <a:bodyPr>
            <a:normAutofit/>
          </a:bodyPr>
          <a:lstStyle/>
          <a:p>
            <a:pPr marL="0" indent="0" algn="just">
              <a:lnSpc>
                <a:spcPct val="150000"/>
              </a:lnSpc>
              <a:buNone/>
            </a:pPr>
            <a:r>
              <a:rPr lang="it-IT" sz="1400" dirty="0">
                <a:solidFill>
                  <a:schemeClr val="bg1"/>
                </a:solidFill>
                <a:latin typeface="Arial" panose="020B0604020202020204" pitchFamily="34" charset="0"/>
                <a:cs typeface="Arial" panose="020B0604020202020204" pitchFamily="34" charset="0"/>
              </a:rPr>
              <a:t>Cliccando sul link della piattaforma SIPES si visualizza la pagina di benvenuto. </a:t>
            </a:r>
          </a:p>
          <a:p>
            <a:pPr marL="0" indent="0" algn="just">
              <a:lnSpc>
                <a:spcPct val="150000"/>
              </a:lnSpc>
              <a:buNone/>
            </a:pPr>
            <a:r>
              <a:rPr lang="it-IT" sz="1400" dirty="0">
                <a:solidFill>
                  <a:schemeClr val="bg1"/>
                </a:solidFill>
                <a:latin typeface="Arial" panose="020B0604020202020204" pitchFamily="34" charset="0"/>
                <a:cs typeface="Arial" panose="020B0604020202020204" pitchFamily="34" charset="0"/>
              </a:rPr>
              <a:t>Il pulsante </a:t>
            </a:r>
            <a:r>
              <a:rPr lang="it-IT" sz="1400" b="1" dirty="0">
                <a:solidFill>
                  <a:schemeClr val="bg1"/>
                </a:solidFill>
                <a:latin typeface="Arial" panose="020B0604020202020204" pitchFamily="34" charset="0"/>
                <a:cs typeface="Arial" panose="020B0604020202020204" pitchFamily="34" charset="0"/>
              </a:rPr>
              <a:t>Accedi &gt;&gt;</a:t>
            </a:r>
            <a:r>
              <a:rPr lang="it-IT" sz="1400" dirty="0">
                <a:solidFill>
                  <a:schemeClr val="bg1"/>
                </a:solidFill>
                <a:latin typeface="Arial" panose="020B0604020202020204" pitchFamily="34" charset="0"/>
                <a:cs typeface="Arial" panose="020B0604020202020204" pitchFamily="34" charset="0"/>
              </a:rPr>
              <a:t> rimanda alla scelta della modalità di accesso. </a:t>
            </a:r>
          </a:p>
        </p:txBody>
      </p:sp>
      <p:pic>
        <p:nvPicPr>
          <p:cNvPr id="2" name="Immagine 1"/>
          <p:cNvPicPr>
            <a:picLocks noChangeAspect="1"/>
          </p:cNvPicPr>
          <p:nvPr/>
        </p:nvPicPr>
        <p:blipFill>
          <a:blip r:embed="rId2"/>
          <a:stretch>
            <a:fillRect/>
          </a:stretch>
        </p:blipFill>
        <p:spPr>
          <a:xfrm>
            <a:off x="270137" y="1253763"/>
            <a:ext cx="7766080" cy="3216799"/>
          </a:xfrm>
          <a:prstGeom prst="rect">
            <a:avLst/>
          </a:prstGeom>
          <a:ln>
            <a:noFill/>
          </a:ln>
          <a:effectLst>
            <a:outerShdw blurRad="190500" algn="tl" rotWithShape="0">
              <a:srgbClr val="000000">
                <a:alpha val="70000"/>
              </a:srgbClr>
            </a:outerShdw>
          </a:effectLst>
        </p:spPr>
      </p:pic>
      <p:pic>
        <p:nvPicPr>
          <p:cNvPr id="4" name="Immagine 3"/>
          <p:cNvPicPr>
            <a:picLocks noChangeAspect="1"/>
          </p:cNvPicPr>
          <p:nvPr/>
        </p:nvPicPr>
        <p:blipFill rotWithShape="1">
          <a:blip r:embed="rId3"/>
          <a:srcRect t="48730" r="1211"/>
          <a:stretch/>
        </p:blipFill>
        <p:spPr>
          <a:xfrm>
            <a:off x="5624176" y="3095216"/>
            <a:ext cx="5819964" cy="3216028"/>
          </a:xfrm>
          <a:prstGeom prst="rect">
            <a:avLst/>
          </a:prstGeom>
          <a:ln>
            <a:noFill/>
          </a:ln>
          <a:effectLst>
            <a:outerShdw blurRad="190500" algn="tl" rotWithShape="0">
              <a:srgbClr val="000000">
                <a:alpha val="70000"/>
              </a:srgbClr>
            </a:outerShdw>
          </a:effectLst>
        </p:spPr>
      </p:pic>
      <p:sp>
        <p:nvSpPr>
          <p:cNvPr id="6" name="Freccia curva 5"/>
          <p:cNvSpPr/>
          <p:nvPr/>
        </p:nvSpPr>
        <p:spPr>
          <a:xfrm flipV="1">
            <a:off x="4065810" y="3991938"/>
            <a:ext cx="1554827" cy="462296"/>
          </a:xfrm>
          <a:prstGeom prst="ben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
        <p:nvSpPr>
          <p:cNvPr id="5" name="Segnaposto numero diapositiva 4"/>
          <p:cNvSpPr>
            <a:spLocks noGrp="1"/>
          </p:cNvSpPr>
          <p:nvPr>
            <p:ph type="sldNum" sz="quarter" idx="12"/>
          </p:nvPr>
        </p:nvSpPr>
        <p:spPr/>
        <p:txBody>
          <a:bodyPr/>
          <a:lstStyle/>
          <a:p>
            <a:fld id="{BCCFDACF-13EC-4135-9547-E4FC8DE1E292}" type="slidenum">
              <a:rPr lang="it-IT" smtClean="0"/>
              <a:t>5</a:t>
            </a:fld>
            <a:endParaRPr lang="it-IT"/>
          </a:p>
        </p:txBody>
      </p:sp>
      <p:pic>
        <p:nvPicPr>
          <p:cNvPr id="7" name="Immagin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
        <p:nvSpPr>
          <p:cNvPr id="9" name="Segnaposto contenuto 2"/>
          <p:cNvSpPr txBox="1">
            <a:spLocks/>
          </p:cNvSpPr>
          <p:nvPr/>
        </p:nvSpPr>
        <p:spPr>
          <a:xfrm>
            <a:off x="350806" y="4703229"/>
            <a:ext cx="4735544" cy="1509791"/>
          </a:xfrm>
          <a:prstGeom prst="rect">
            <a:avLst/>
          </a:prstGeom>
          <a:solidFill>
            <a:schemeClr val="accent1"/>
          </a:solidFill>
        </p:spPr>
        <p:txBody>
          <a:bodyPr vert="horz" lIns="91440" tIns="45720" rIns="91440" bIns="45720" rtlCol="0" anchor="ctr">
            <a:normAutofit fontScale="85000" lnSpcReduction="10000"/>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lgn="just">
              <a:lnSpc>
                <a:spcPct val="120000"/>
              </a:lnSpc>
              <a:spcBef>
                <a:spcPts val="600"/>
              </a:spcBef>
              <a:buFont typeface="Arial" panose="020B0604020202020204" pitchFamily="34" charset="0"/>
              <a:buChar char="•"/>
            </a:pPr>
            <a:r>
              <a:rPr lang="it-IT" sz="1400" dirty="0">
                <a:solidFill>
                  <a:schemeClr val="bg1"/>
                </a:solidFill>
                <a:latin typeface="Arial" panose="020B0604020202020204" pitchFamily="34" charset="0"/>
                <a:cs typeface="Arial" panose="020B0604020202020204" pitchFamily="34" charset="0"/>
              </a:rPr>
              <a:t>In caso di autenticazione positiva, </a:t>
            </a:r>
            <a:r>
              <a:rPr lang="it-IT" sz="1400" u="sng" dirty="0">
                <a:solidFill>
                  <a:schemeClr val="bg1"/>
                </a:solidFill>
                <a:latin typeface="Arial" panose="020B0604020202020204" pitchFamily="34" charset="0"/>
                <a:cs typeface="Arial" panose="020B0604020202020204" pitchFamily="34" charset="0"/>
              </a:rPr>
              <a:t>e solo se l’utente non ha mai effettuato l’accesso</a:t>
            </a:r>
            <a:r>
              <a:rPr lang="it-IT" sz="1400" dirty="0">
                <a:solidFill>
                  <a:schemeClr val="bg1"/>
                </a:solidFill>
                <a:latin typeface="Arial" panose="020B0604020202020204" pitchFamily="34" charset="0"/>
                <a:cs typeface="Arial" panose="020B0604020202020204" pitchFamily="34" charset="0"/>
              </a:rPr>
              <a:t>, il sistema richiede una conferma circa la volontà effettiva di registrarsi sulla piattaforma SIPES. In caso contrario si accede direttamente alla schermata successiva.</a:t>
            </a:r>
          </a:p>
          <a:p>
            <a:pPr algn="just">
              <a:lnSpc>
                <a:spcPct val="120000"/>
              </a:lnSpc>
              <a:spcBef>
                <a:spcPts val="600"/>
              </a:spcBef>
              <a:buFont typeface="Arial" panose="020B0604020202020204" pitchFamily="34" charset="0"/>
              <a:buChar char="•"/>
            </a:pPr>
            <a:r>
              <a:rPr lang="it-IT" sz="1400" dirty="0">
                <a:solidFill>
                  <a:schemeClr val="bg1"/>
                </a:solidFill>
                <a:latin typeface="Arial" panose="020B0604020202020204" pitchFamily="34" charset="0"/>
                <a:cs typeface="Arial" panose="020B0604020202020204" pitchFamily="34" charset="0"/>
              </a:rPr>
              <a:t>Premendo </a:t>
            </a:r>
            <a:r>
              <a:rPr lang="it-IT" sz="1400" b="1" dirty="0">
                <a:solidFill>
                  <a:schemeClr val="bg1"/>
                </a:solidFill>
                <a:latin typeface="Arial" panose="020B0604020202020204" pitchFamily="34" charset="0"/>
                <a:cs typeface="Arial" panose="020B0604020202020204" pitchFamily="34" charset="0"/>
              </a:rPr>
              <a:t>SALVA E PROSEGUI &gt;&gt; </a:t>
            </a:r>
            <a:r>
              <a:rPr lang="it-IT" sz="1400" dirty="0">
                <a:solidFill>
                  <a:schemeClr val="bg1"/>
                </a:solidFill>
                <a:latin typeface="Arial" panose="020B0604020202020204" pitchFamily="34" charset="0"/>
                <a:cs typeface="Arial" panose="020B0604020202020204" pitchFamily="34" charset="0"/>
              </a:rPr>
              <a:t>si accede alla pagina </a:t>
            </a:r>
            <a:r>
              <a:rPr lang="it-IT" sz="1400" i="1" dirty="0">
                <a:solidFill>
                  <a:schemeClr val="bg1"/>
                </a:solidFill>
                <a:latin typeface="Arial" panose="020B0604020202020204" pitchFamily="34" charset="0"/>
                <a:cs typeface="Arial" panose="020B0604020202020204" pitchFamily="34" charset="0"/>
              </a:rPr>
              <a:t>Elenco Profili</a:t>
            </a:r>
          </a:p>
        </p:txBody>
      </p:sp>
      <p:sp>
        <p:nvSpPr>
          <p:cNvPr id="11" name="Freccia in giù 10"/>
          <p:cNvSpPr/>
          <p:nvPr/>
        </p:nvSpPr>
        <p:spPr>
          <a:xfrm>
            <a:off x="8391283" y="4470561"/>
            <a:ext cx="285750" cy="7464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2" name="Freccia in giù 11"/>
          <p:cNvSpPr/>
          <p:nvPr/>
        </p:nvSpPr>
        <p:spPr>
          <a:xfrm>
            <a:off x="10323497" y="4470562"/>
            <a:ext cx="285750" cy="7464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Freccia in giù 12"/>
          <p:cNvSpPr/>
          <p:nvPr/>
        </p:nvSpPr>
        <p:spPr>
          <a:xfrm>
            <a:off x="6489590" y="4470560"/>
            <a:ext cx="285750" cy="7464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4" name="Segnaposto contenuto 2"/>
          <p:cNvSpPr txBox="1">
            <a:spLocks/>
          </p:cNvSpPr>
          <p:nvPr/>
        </p:nvSpPr>
        <p:spPr>
          <a:xfrm>
            <a:off x="5656832" y="3657598"/>
            <a:ext cx="1862472" cy="799309"/>
          </a:xfrm>
          <a:prstGeom prst="rect">
            <a:avLst/>
          </a:prstGeom>
          <a:solidFill>
            <a:schemeClr val="accent1"/>
          </a:solidFill>
        </p:spPr>
        <p:txBody>
          <a:bodyPr vert="horz" lIns="91440" tIns="45720" rIns="91440" bIns="45720" rtlCol="0" anchor="ctr">
            <a:normAutofit fontScale="92500" lnSpcReduction="20000"/>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lnSpc>
                <a:spcPct val="120000"/>
              </a:lnSpc>
              <a:spcBef>
                <a:spcPts val="600"/>
              </a:spcBef>
              <a:buFont typeface="Arial" panose="020B0604020202020204" pitchFamily="34" charset="0"/>
              <a:buChar char="•"/>
            </a:pPr>
            <a:r>
              <a:rPr lang="it-IT" sz="1200" dirty="0">
                <a:solidFill>
                  <a:schemeClr val="bg1"/>
                </a:solidFill>
                <a:latin typeface="Arial" panose="020B0604020202020204" pitchFamily="34" charset="0"/>
                <a:cs typeface="Arial" panose="020B0604020202020204" pitchFamily="34" charset="0"/>
              </a:rPr>
              <a:t>per l’accesso attraverso SPID è necessario essere accreditati al livello 2</a:t>
            </a:r>
          </a:p>
        </p:txBody>
      </p:sp>
      <p:sp>
        <p:nvSpPr>
          <p:cNvPr id="16" name="Segnaposto contenuto 2"/>
          <p:cNvSpPr txBox="1">
            <a:spLocks/>
          </p:cNvSpPr>
          <p:nvPr/>
        </p:nvSpPr>
        <p:spPr>
          <a:xfrm>
            <a:off x="7609108" y="3669611"/>
            <a:ext cx="1836967" cy="799309"/>
          </a:xfrm>
          <a:prstGeom prst="rect">
            <a:avLst/>
          </a:prstGeom>
          <a:solidFill>
            <a:schemeClr val="accent1"/>
          </a:solidFill>
        </p:spPr>
        <p:txBody>
          <a:bodyPr vert="horz" lIns="91440" tIns="45720" rIns="91440" bIns="45720" rtlCol="0" anchor="ctr">
            <a:normAutofit fontScale="85000" lnSpcReduction="10000"/>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lnSpc>
                <a:spcPct val="120000"/>
              </a:lnSpc>
              <a:spcBef>
                <a:spcPts val="600"/>
              </a:spcBef>
              <a:buFont typeface="Arial" panose="020B0604020202020204" pitchFamily="34" charset="0"/>
              <a:buChar char="•"/>
            </a:pPr>
            <a:r>
              <a:rPr lang="it-IT" sz="1200" dirty="0">
                <a:solidFill>
                  <a:schemeClr val="bg1"/>
                </a:solidFill>
                <a:latin typeface="Arial" panose="020B0604020202020204" pitchFamily="34" charset="0"/>
                <a:cs typeface="Arial" panose="020B0604020202020204" pitchFamily="34" charset="0"/>
              </a:rPr>
              <a:t>per l’accesso tramite </a:t>
            </a:r>
            <a:r>
              <a:rPr lang="it-IT" sz="1200" dirty="0" err="1">
                <a:solidFill>
                  <a:schemeClr val="bg1"/>
                </a:solidFill>
                <a:latin typeface="Arial" panose="020B0604020202020204" pitchFamily="34" charset="0"/>
                <a:cs typeface="Arial" panose="020B0604020202020204" pitchFamily="34" charset="0"/>
              </a:rPr>
              <a:t>smartcard</a:t>
            </a:r>
            <a:r>
              <a:rPr lang="it-IT" sz="1200" dirty="0">
                <a:solidFill>
                  <a:schemeClr val="bg1"/>
                </a:solidFill>
                <a:latin typeface="Arial" panose="020B0604020202020204" pitchFamily="34" charset="0"/>
                <a:cs typeface="Arial" panose="020B0604020202020204" pitchFamily="34" charset="0"/>
              </a:rPr>
              <a:t> (TS-CNS, CNS) sarà richiesto il codice PIN del dispositivo</a:t>
            </a:r>
          </a:p>
        </p:txBody>
      </p:sp>
      <p:sp>
        <p:nvSpPr>
          <p:cNvPr id="17" name="Segnaposto contenuto 2"/>
          <p:cNvSpPr txBox="1">
            <a:spLocks/>
          </p:cNvSpPr>
          <p:nvPr/>
        </p:nvSpPr>
        <p:spPr>
          <a:xfrm>
            <a:off x="9590311" y="3657597"/>
            <a:ext cx="1836967" cy="799309"/>
          </a:xfrm>
          <a:prstGeom prst="rect">
            <a:avLst/>
          </a:prstGeom>
          <a:solidFill>
            <a:schemeClr val="accent1"/>
          </a:solidFill>
        </p:spPr>
        <p:txBody>
          <a:bodyPr vert="horz" lIns="91440" tIns="45720" rIns="91440" bIns="45720" rtlCol="0" anchor="ctr">
            <a:normAutofit fontScale="92500" lnSpcReduction="20000"/>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a:lnSpc>
                <a:spcPct val="120000"/>
              </a:lnSpc>
              <a:spcBef>
                <a:spcPts val="600"/>
              </a:spcBef>
              <a:buFont typeface="Arial" panose="020B0604020202020204" pitchFamily="34" charset="0"/>
              <a:buChar char="•"/>
            </a:pPr>
            <a:r>
              <a:rPr lang="it-IT" sz="1200" dirty="0">
                <a:solidFill>
                  <a:schemeClr val="bg1"/>
                </a:solidFill>
                <a:latin typeface="Arial" panose="020B0604020202020204" pitchFamily="34" charset="0"/>
                <a:cs typeface="Arial" panose="020B0604020202020204" pitchFamily="34" charset="0"/>
              </a:rPr>
              <a:t>per l’accesso tramite IDM sarà richiesto di inserire utente e password</a:t>
            </a:r>
          </a:p>
        </p:txBody>
      </p:sp>
    </p:spTree>
    <p:extLst>
      <p:ext uri="{BB962C8B-B14F-4D97-AF65-F5344CB8AC3E}">
        <p14:creationId xmlns:p14="http://schemas.microsoft.com/office/powerpoint/2010/main" val="27536005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pic>
        <p:nvPicPr>
          <p:cNvPr id="10" name="Immagine 9"/>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405" y="1371723"/>
            <a:ext cx="11080953" cy="2037206"/>
          </a:xfrm>
          <a:prstGeom prst="rect">
            <a:avLst/>
          </a:prstGeom>
          <a:ln>
            <a:noFill/>
          </a:ln>
          <a:effectLst>
            <a:outerShdw blurRad="190500" algn="tl" rotWithShape="0">
              <a:srgbClr val="000000">
                <a:alpha val="70000"/>
              </a:srgbClr>
            </a:outerShdw>
          </a:effectLst>
        </p:spPr>
      </p:pic>
      <p:sp>
        <p:nvSpPr>
          <p:cNvPr id="7" name="Segnaposto contenuto 2"/>
          <p:cNvSpPr txBox="1">
            <a:spLocks/>
          </p:cNvSpPr>
          <p:nvPr/>
        </p:nvSpPr>
        <p:spPr>
          <a:xfrm>
            <a:off x="394747" y="247308"/>
            <a:ext cx="11440565" cy="1083470"/>
          </a:xfrm>
          <a:prstGeom prst="rect">
            <a:avLst/>
          </a:prstGeom>
          <a:solidFill>
            <a:schemeClr val="accent1"/>
          </a:solidFill>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None/>
            </a:pPr>
            <a:r>
              <a:rPr lang="it-IT" sz="1600" dirty="0">
                <a:solidFill>
                  <a:schemeClr val="bg1"/>
                </a:solidFill>
                <a:latin typeface="Arial" panose="020B0604020202020204" pitchFamily="34" charset="0"/>
                <a:cs typeface="Arial" panose="020B0604020202020204" pitchFamily="34" charset="0"/>
              </a:rPr>
              <a:t>Una volta effettuato l’accesso al sistema verranno mostrati i profili con i quali è possibile operare nella piattaforma SIPES.</a:t>
            </a:r>
          </a:p>
          <a:p>
            <a:pPr marL="0" indent="0" algn="just">
              <a:lnSpc>
                <a:spcPct val="150000"/>
              </a:lnSpc>
              <a:buNone/>
            </a:pPr>
            <a:r>
              <a:rPr lang="it-IT" sz="1600" dirty="0">
                <a:solidFill>
                  <a:schemeClr val="bg1"/>
                </a:solidFill>
                <a:latin typeface="Arial" panose="020B0604020202020204" pitchFamily="34" charset="0"/>
                <a:cs typeface="Arial" panose="020B0604020202020204" pitchFamily="34" charset="0"/>
              </a:rPr>
              <a:t>Cliccando sull’icona in corrispondenza del campo </a:t>
            </a:r>
            <a:r>
              <a:rPr lang="it-IT" sz="1600" i="1" dirty="0">
                <a:solidFill>
                  <a:schemeClr val="bg1"/>
                </a:solidFill>
                <a:latin typeface="Arial" panose="020B0604020202020204" pitchFamily="34" charset="0"/>
                <a:cs typeface="Arial" panose="020B0604020202020204" pitchFamily="34" charset="0"/>
              </a:rPr>
              <a:t>AZIONI </a:t>
            </a:r>
            <a:r>
              <a:rPr lang="it-IT" sz="1600" dirty="0">
                <a:solidFill>
                  <a:schemeClr val="bg1"/>
                </a:solidFill>
                <a:latin typeface="Arial" panose="020B0604020202020204" pitchFamily="34" charset="0"/>
                <a:cs typeface="Arial" panose="020B0604020202020204" pitchFamily="34" charset="0"/>
              </a:rPr>
              <a:t>si accede alle funzionalità abilitate al proprio profilo.</a:t>
            </a:r>
          </a:p>
        </p:txBody>
      </p:sp>
      <p:sp>
        <p:nvSpPr>
          <p:cNvPr id="2" name="Rettangolo arrotondato 1"/>
          <p:cNvSpPr/>
          <p:nvPr/>
        </p:nvSpPr>
        <p:spPr>
          <a:xfrm>
            <a:off x="9625467" y="2694377"/>
            <a:ext cx="527413" cy="704064"/>
          </a:xfrm>
          <a:prstGeom prst="roundRect">
            <a:avLst/>
          </a:prstGeom>
          <a:noFill/>
          <a:ln w="762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b="1">
              <a:ln w="22225">
                <a:solidFill>
                  <a:schemeClr val="accent2"/>
                </a:solidFill>
                <a:prstDash val="solid"/>
              </a:ln>
              <a:solidFill>
                <a:schemeClr val="accent2">
                  <a:lumMod val="40000"/>
                  <a:lumOff val="60000"/>
                </a:schemeClr>
              </a:solidFill>
            </a:endParaRPr>
          </a:p>
        </p:txBody>
      </p:sp>
      <p:sp>
        <p:nvSpPr>
          <p:cNvPr id="3" name="Segnaposto numero diapositiva 2"/>
          <p:cNvSpPr>
            <a:spLocks noGrp="1"/>
          </p:cNvSpPr>
          <p:nvPr>
            <p:ph type="sldNum" sz="quarter" idx="12"/>
          </p:nvPr>
        </p:nvSpPr>
        <p:spPr/>
        <p:txBody>
          <a:bodyPr/>
          <a:lstStyle/>
          <a:p>
            <a:fld id="{BCCFDACF-13EC-4135-9547-E4FC8DE1E292}" type="slidenum">
              <a:rPr lang="it-IT" smtClean="0"/>
              <a:t>6</a:t>
            </a:fld>
            <a:endParaRPr lang="it-IT"/>
          </a:p>
        </p:txBody>
      </p:sp>
      <p:pic>
        <p:nvPicPr>
          <p:cNvPr id="8" name="Immagin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
        <p:nvSpPr>
          <p:cNvPr id="11" name="Segnaposto contenuto 2"/>
          <p:cNvSpPr txBox="1">
            <a:spLocks/>
          </p:cNvSpPr>
          <p:nvPr/>
        </p:nvSpPr>
        <p:spPr>
          <a:xfrm>
            <a:off x="394747" y="4708247"/>
            <a:ext cx="11440565" cy="1565553"/>
          </a:xfrm>
          <a:prstGeom prst="rect">
            <a:avLst/>
          </a:prstGeom>
          <a:solidFill>
            <a:schemeClr val="accent1"/>
          </a:solidFill>
        </p:spPr>
        <p:txBody>
          <a:bodyPr vert="horz" lIns="91440" tIns="45720" rIns="91440" bIns="45720" rtlCol="0" anchor="ctr">
            <a:normAutofit fontScale="92500"/>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None/>
            </a:pPr>
            <a:r>
              <a:rPr lang="it-IT" sz="1600" b="1" dirty="0">
                <a:solidFill>
                  <a:schemeClr val="bg1"/>
                </a:solidFill>
                <a:latin typeface="Arial" panose="020B0604020202020204" pitchFamily="34" charset="0"/>
                <a:cs typeface="Arial" panose="020B0604020202020204" pitchFamily="34" charset="0"/>
              </a:rPr>
              <a:t>Attenzione</a:t>
            </a:r>
            <a:r>
              <a:rPr lang="it-IT" sz="1600" dirty="0">
                <a:solidFill>
                  <a:schemeClr val="bg1"/>
                </a:solidFill>
                <a:latin typeface="Arial" panose="020B0604020202020204" pitchFamily="34" charset="0"/>
                <a:cs typeface="Arial" panose="020B0604020202020204" pitchFamily="34" charset="0"/>
              </a:rPr>
              <a:t>: </a:t>
            </a:r>
          </a:p>
          <a:p>
            <a:pPr marL="0" indent="0" algn="just">
              <a:lnSpc>
                <a:spcPct val="150000"/>
              </a:lnSpc>
              <a:buNone/>
            </a:pPr>
            <a:r>
              <a:rPr lang="it-IT" sz="1400" dirty="0">
                <a:solidFill>
                  <a:schemeClr val="bg1"/>
                </a:solidFill>
                <a:latin typeface="Arial" panose="020B0604020202020204" pitchFamily="34" charset="0"/>
                <a:cs typeface="Arial" panose="020B0604020202020204" pitchFamily="34" charset="0"/>
              </a:rPr>
              <a:t>- l’accesso </a:t>
            </a:r>
            <a:r>
              <a:rPr lang="it-IT" sz="1400" b="1" dirty="0">
                <a:solidFill>
                  <a:schemeClr val="bg1"/>
                </a:solidFill>
                <a:latin typeface="Arial" panose="020B0604020202020204" pitchFamily="34" charset="0"/>
                <a:cs typeface="Arial" panose="020B0604020202020204" pitchFamily="34" charset="0"/>
              </a:rPr>
              <a:t>contemporaneo</a:t>
            </a:r>
            <a:r>
              <a:rPr lang="it-IT" sz="1400" dirty="0">
                <a:solidFill>
                  <a:schemeClr val="bg1"/>
                </a:solidFill>
                <a:latin typeface="Arial" panose="020B0604020202020204" pitchFamily="34" charset="0"/>
                <a:cs typeface="Arial" panose="020B0604020202020204" pitchFamily="34" charset="0"/>
              </a:rPr>
              <a:t> da più pc, o da più browser, con le stesse credenziali può portare a malfunzionamenti ed è fortemente sconsigliato;</a:t>
            </a:r>
          </a:p>
          <a:p>
            <a:pPr marL="0" indent="0" algn="just">
              <a:lnSpc>
                <a:spcPct val="150000"/>
              </a:lnSpc>
              <a:buNone/>
            </a:pPr>
            <a:r>
              <a:rPr lang="it-IT" sz="1400" b="1" dirty="0">
                <a:solidFill>
                  <a:schemeClr val="bg1"/>
                </a:solidFill>
                <a:latin typeface="Arial" panose="020B0604020202020204" pitchFamily="34" charset="0"/>
                <a:cs typeface="Arial" panose="020B0604020202020204" pitchFamily="34" charset="0"/>
              </a:rPr>
              <a:t>-  </a:t>
            </a:r>
            <a:r>
              <a:rPr lang="it-IT" sz="1400" dirty="0">
                <a:solidFill>
                  <a:schemeClr val="bg1"/>
                </a:solidFill>
                <a:latin typeface="Arial" panose="020B0604020202020204" pitchFamily="34" charset="0"/>
                <a:cs typeface="Arial" panose="020B0604020202020204" pitchFamily="34" charset="0"/>
              </a:rPr>
              <a:t>è NECESSARIO lasciare attiva </a:t>
            </a:r>
            <a:r>
              <a:rPr lang="it-IT" sz="1400" b="1" dirty="0">
                <a:solidFill>
                  <a:schemeClr val="bg1"/>
                </a:solidFill>
                <a:latin typeface="Arial" panose="020B0604020202020204" pitchFamily="34" charset="0"/>
                <a:cs typeface="Arial" panose="020B0604020202020204" pitchFamily="34" charset="0"/>
              </a:rPr>
              <a:t>una sola finestra </a:t>
            </a:r>
            <a:r>
              <a:rPr lang="it-IT" sz="1400" dirty="0">
                <a:solidFill>
                  <a:schemeClr val="bg1"/>
                </a:solidFill>
                <a:latin typeface="Arial" panose="020B0604020202020204" pitchFamily="34" charset="0"/>
                <a:cs typeface="Arial" panose="020B0604020202020204" pitchFamily="34" charset="0"/>
              </a:rPr>
              <a:t>ed </a:t>
            </a:r>
            <a:r>
              <a:rPr lang="it-IT" sz="1400" b="1" dirty="0">
                <a:solidFill>
                  <a:schemeClr val="bg1"/>
                </a:solidFill>
                <a:latin typeface="Arial" panose="020B0604020202020204" pitchFamily="34" charset="0"/>
                <a:cs typeface="Arial" panose="020B0604020202020204" pitchFamily="34" charset="0"/>
              </a:rPr>
              <a:t>una sola sezione</a:t>
            </a:r>
            <a:r>
              <a:rPr lang="it-IT" sz="1400" dirty="0">
                <a:solidFill>
                  <a:schemeClr val="bg1"/>
                </a:solidFill>
                <a:latin typeface="Arial" panose="020B0604020202020204" pitchFamily="34" charset="0"/>
                <a:cs typeface="Arial" panose="020B0604020202020204" pitchFamily="34" charset="0"/>
              </a:rPr>
              <a:t> del browser per la compilazione dei dati.</a:t>
            </a:r>
          </a:p>
        </p:txBody>
      </p:sp>
      <p:sp>
        <p:nvSpPr>
          <p:cNvPr id="9" name="Segnaposto contenuto 2">
            <a:extLst>
              <a:ext uri="{FF2B5EF4-FFF2-40B4-BE49-F238E27FC236}">
                <a16:creationId xmlns:a16="http://schemas.microsoft.com/office/drawing/2014/main" id="{7DBE9F01-81A5-46F3-B021-1FA7E4C34CE3}"/>
              </a:ext>
            </a:extLst>
          </p:cNvPr>
          <p:cNvSpPr txBox="1">
            <a:spLocks/>
          </p:cNvSpPr>
          <p:nvPr/>
        </p:nvSpPr>
        <p:spPr>
          <a:xfrm>
            <a:off x="394747" y="3530913"/>
            <a:ext cx="11440565" cy="890085"/>
          </a:xfrm>
          <a:prstGeom prst="rect">
            <a:avLst/>
          </a:prstGeom>
          <a:solidFill>
            <a:schemeClr val="accent1"/>
          </a:solidFill>
        </p:spPr>
        <p:txBody>
          <a:bodyPr vert="horz" lIns="91440" tIns="45720" rIns="91440" bIns="45720" rtlCol="0" anchor="ctr">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None/>
            </a:pPr>
            <a:r>
              <a:rPr lang="it-IT" sz="1400" i="1" dirty="0">
                <a:solidFill>
                  <a:schemeClr val="bg1"/>
                </a:solidFill>
                <a:latin typeface="Arial" panose="020B0604020202020204" pitchFamily="34" charset="0"/>
                <a:cs typeface="Arial" panose="020B0604020202020204" pitchFamily="34" charset="0"/>
              </a:rPr>
              <a:t>Dall’elenco dei profili è necessario selezionare il profilo del soggetto per il quale si vuole inviare la richiesta. Una volta individuato e selezionato il profilo, si accede alla voce «Elenco domande» posto nel menù di sinistra.</a:t>
            </a:r>
            <a:endParaRPr lang="it-IT" sz="1400" dirty="0">
              <a:solidFill>
                <a:schemeClr val="bg1"/>
              </a:solidFill>
            </a:endParaRPr>
          </a:p>
        </p:txBody>
      </p:sp>
    </p:spTree>
    <p:extLst>
      <p:ext uri="{BB962C8B-B14F-4D97-AF65-F5344CB8AC3E}">
        <p14:creationId xmlns:p14="http://schemas.microsoft.com/office/powerpoint/2010/main" val="31950977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pic>
        <p:nvPicPr>
          <p:cNvPr id="2" name="Immagin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39021" y="4247465"/>
            <a:ext cx="9491463" cy="2457031"/>
          </a:xfrm>
          <a:prstGeom prst="rect">
            <a:avLst/>
          </a:prstGeom>
        </p:spPr>
      </p:pic>
      <p:sp>
        <p:nvSpPr>
          <p:cNvPr id="7" name="Segnaposto contenuto 2"/>
          <p:cNvSpPr txBox="1">
            <a:spLocks/>
          </p:cNvSpPr>
          <p:nvPr/>
        </p:nvSpPr>
        <p:spPr>
          <a:xfrm>
            <a:off x="461590" y="181993"/>
            <a:ext cx="11477368" cy="1589657"/>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Creazione della richiesta di erogazione</a:t>
            </a:r>
          </a:p>
          <a:p>
            <a:pPr marL="0" indent="0" algn="just">
              <a:lnSpc>
                <a:spcPct val="100000"/>
              </a:lnSpc>
              <a:buClr>
                <a:schemeClr val="bg1"/>
              </a:buClr>
              <a:buNone/>
            </a:pPr>
            <a:r>
              <a:rPr lang="it-IT" sz="1400" i="1" dirty="0">
                <a:solidFill>
                  <a:schemeClr val="bg1"/>
                </a:solidFill>
                <a:latin typeface="Arial" panose="020B0604020202020204" pitchFamily="34" charset="0"/>
                <a:cs typeface="Arial" panose="020B0604020202020204" pitchFamily="34" charset="0"/>
              </a:rPr>
              <a:t>Il sistema visualizzerà l’elenco delle domande presenti per il profilo selezionato. Per le domande che si trovano nello stato “Ammessa e finanziabile” sarà possibile procedere con la richiesta di erogazione.</a:t>
            </a:r>
          </a:p>
        </p:txBody>
      </p:sp>
      <p:sp>
        <p:nvSpPr>
          <p:cNvPr id="6" name="Segnaposto numero diapositiva 5"/>
          <p:cNvSpPr>
            <a:spLocks noGrp="1"/>
          </p:cNvSpPr>
          <p:nvPr>
            <p:ph type="sldNum" sz="quarter" idx="12"/>
          </p:nvPr>
        </p:nvSpPr>
        <p:spPr/>
        <p:txBody>
          <a:bodyPr/>
          <a:lstStyle/>
          <a:p>
            <a:fld id="{BCCFDACF-13EC-4135-9547-E4FC8DE1E292}" type="slidenum">
              <a:rPr lang="it-IT" smtClean="0"/>
              <a:t>7</a:t>
            </a:fld>
            <a:endParaRPr lang="it-IT"/>
          </a:p>
        </p:txBody>
      </p: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16" name="Immagine 15"/>
          <p:cNvPicPr/>
          <p:nvPr/>
        </p:nvPicPr>
        <p:blipFill>
          <a:blip r:embed="rId4" cstate="print">
            <a:extLst>
              <a:ext uri="{28A0092B-C50C-407E-A947-70E740481C1C}">
                <a14:useLocalDpi xmlns:a14="http://schemas.microsoft.com/office/drawing/2010/main" val="0"/>
              </a:ext>
            </a:extLst>
          </a:blip>
          <a:stretch>
            <a:fillRect/>
          </a:stretch>
        </p:blipFill>
        <p:spPr>
          <a:xfrm>
            <a:off x="1077405" y="1813155"/>
            <a:ext cx="10071808" cy="1959471"/>
          </a:xfrm>
          <a:prstGeom prst="rect">
            <a:avLst/>
          </a:prstGeom>
          <a:ln>
            <a:noFill/>
          </a:ln>
          <a:effectLst>
            <a:outerShdw blurRad="190500" algn="tl" rotWithShape="0">
              <a:srgbClr val="000000">
                <a:alpha val="70000"/>
              </a:srgbClr>
            </a:outerShdw>
          </a:effectLst>
        </p:spPr>
      </p:pic>
      <p:sp>
        <p:nvSpPr>
          <p:cNvPr id="18" name="Segnaposto contenuto 2"/>
          <p:cNvSpPr txBox="1">
            <a:spLocks/>
          </p:cNvSpPr>
          <p:nvPr/>
        </p:nvSpPr>
        <p:spPr>
          <a:xfrm>
            <a:off x="546069" y="3820549"/>
            <a:ext cx="11477368" cy="367736"/>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400" i="1" dirty="0">
                <a:solidFill>
                  <a:schemeClr val="bg1"/>
                </a:solidFill>
                <a:latin typeface="Arial" panose="020B0604020202020204" pitchFamily="34" charset="0"/>
                <a:cs typeface="Arial" panose="020B0604020202020204" pitchFamily="34" charset="0"/>
              </a:rPr>
              <a:t>Selezionare l’icona        per accedere alla schermata di riepilogo della domanda.</a:t>
            </a:r>
          </a:p>
        </p:txBody>
      </p:sp>
      <p:sp>
        <p:nvSpPr>
          <p:cNvPr id="20" name="Rettangolo arrotondato 19"/>
          <p:cNvSpPr/>
          <p:nvPr/>
        </p:nvSpPr>
        <p:spPr>
          <a:xfrm>
            <a:off x="10074735" y="2177663"/>
            <a:ext cx="285744" cy="352032"/>
          </a:xfrm>
          <a:prstGeom prst="roundRect">
            <a:avLst/>
          </a:prstGeom>
          <a:noFill/>
          <a:ln w="381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b="1">
              <a:ln w="22225">
                <a:solidFill>
                  <a:schemeClr val="accent2"/>
                </a:solidFill>
                <a:prstDash val="solid"/>
              </a:ln>
              <a:solidFill>
                <a:schemeClr val="accent2">
                  <a:lumMod val="40000"/>
                  <a:lumOff val="60000"/>
                </a:schemeClr>
              </a:solidFill>
            </a:endParaRPr>
          </a:p>
        </p:txBody>
      </p:sp>
      <p:pic>
        <p:nvPicPr>
          <p:cNvPr id="21" name="Immagine 20"/>
          <p:cNvPicPr/>
          <p:nvPr/>
        </p:nvPicPr>
        <p:blipFill>
          <a:blip r:embed="rId5">
            <a:extLst>
              <a:ext uri="{28A0092B-C50C-407E-A947-70E740481C1C}">
                <a14:useLocalDpi xmlns:a14="http://schemas.microsoft.com/office/drawing/2010/main" val="0"/>
              </a:ext>
            </a:extLst>
          </a:blip>
          <a:srcRect/>
          <a:stretch>
            <a:fillRect/>
          </a:stretch>
        </p:blipFill>
        <p:spPr bwMode="auto">
          <a:xfrm>
            <a:off x="2203767" y="3892248"/>
            <a:ext cx="240665" cy="240665"/>
          </a:xfrm>
          <a:prstGeom prst="rect">
            <a:avLst/>
          </a:prstGeom>
          <a:noFill/>
          <a:ln>
            <a:noFill/>
          </a:ln>
        </p:spPr>
      </p:pic>
      <p:sp>
        <p:nvSpPr>
          <p:cNvPr id="23" name="Segnaposto contenuto 2"/>
          <p:cNvSpPr txBox="1">
            <a:spLocks/>
          </p:cNvSpPr>
          <p:nvPr/>
        </p:nvSpPr>
        <p:spPr>
          <a:xfrm>
            <a:off x="6918448" y="4597398"/>
            <a:ext cx="1919846" cy="791934"/>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200" dirty="0">
                <a:solidFill>
                  <a:schemeClr val="bg1"/>
                </a:solidFill>
                <a:latin typeface="Arial" panose="020B0604020202020204" pitchFamily="34" charset="0"/>
                <a:cs typeface="Arial" panose="020B0604020202020204" pitchFamily="34" charset="0"/>
              </a:rPr>
              <a:t>Per poter procedere con la richiesta di erogazione selezionare l’icona   </a:t>
            </a:r>
          </a:p>
        </p:txBody>
      </p:sp>
      <p:sp>
        <p:nvSpPr>
          <p:cNvPr id="25" name="Freccia curva 24"/>
          <p:cNvSpPr/>
          <p:nvPr/>
        </p:nvSpPr>
        <p:spPr>
          <a:xfrm flipV="1">
            <a:off x="8381091" y="5233814"/>
            <a:ext cx="1554827" cy="462296"/>
          </a:xfrm>
          <a:prstGeom prst="ben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solidFill>
                <a:schemeClr val="tx1"/>
              </a:solidFill>
            </a:endParaRPr>
          </a:p>
        </p:txBody>
      </p:sp>
    </p:spTree>
    <p:extLst>
      <p:ext uri="{BB962C8B-B14F-4D97-AF65-F5344CB8AC3E}">
        <p14:creationId xmlns:p14="http://schemas.microsoft.com/office/powerpoint/2010/main" val="28109660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sp>
        <p:nvSpPr>
          <p:cNvPr id="7" name="Segnaposto contenuto 2"/>
          <p:cNvSpPr txBox="1">
            <a:spLocks/>
          </p:cNvSpPr>
          <p:nvPr/>
        </p:nvSpPr>
        <p:spPr>
          <a:xfrm>
            <a:off x="461590" y="181993"/>
            <a:ext cx="11477368" cy="1361057"/>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Creazione della richiesta di erogazione</a:t>
            </a:r>
          </a:p>
          <a:p>
            <a:pPr marL="0" indent="0" algn="just">
              <a:lnSpc>
                <a:spcPct val="100000"/>
              </a:lnSpc>
              <a:buClr>
                <a:schemeClr val="bg1"/>
              </a:buClr>
              <a:buNone/>
            </a:pPr>
            <a:r>
              <a:rPr lang="it-IT" sz="1400" i="1" dirty="0">
                <a:solidFill>
                  <a:schemeClr val="bg1"/>
                </a:solidFill>
                <a:latin typeface="Arial" panose="020B0604020202020204" pitchFamily="34" charset="0"/>
                <a:cs typeface="Arial" panose="020B0604020202020204" pitchFamily="34" charset="0"/>
              </a:rPr>
              <a:t>Procedere con la creazione di una nuova richiesta di erogazione selezionando il pulsante </a:t>
            </a:r>
          </a:p>
        </p:txBody>
      </p:sp>
      <p:sp>
        <p:nvSpPr>
          <p:cNvPr id="6" name="Segnaposto numero diapositiva 5"/>
          <p:cNvSpPr>
            <a:spLocks noGrp="1"/>
          </p:cNvSpPr>
          <p:nvPr>
            <p:ph type="sldNum" sz="quarter" idx="12"/>
          </p:nvPr>
        </p:nvSpPr>
        <p:spPr/>
        <p:txBody>
          <a:bodyPr/>
          <a:lstStyle/>
          <a:p>
            <a:fld id="{BCCFDACF-13EC-4135-9547-E4FC8DE1E292}" type="slidenum">
              <a:rPr lang="it-IT" smtClean="0"/>
              <a:t>8</a:t>
            </a:fld>
            <a:endParaRPr lang="it-IT"/>
          </a:p>
        </p:txBody>
      </p:sp>
      <p:pic>
        <p:nvPicPr>
          <p:cNvPr id="9" name="Immagin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pic>
        <p:nvPicPr>
          <p:cNvPr id="12" name="Immagine 11"/>
          <p:cNvPicPr/>
          <p:nvPr/>
        </p:nvPicPr>
        <p:blipFill>
          <a:blip r:embed="rId3">
            <a:extLst>
              <a:ext uri="{28A0092B-C50C-407E-A947-70E740481C1C}">
                <a14:useLocalDpi xmlns:a14="http://schemas.microsoft.com/office/drawing/2010/main" val="0"/>
              </a:ext>
            </a:extLst>
          </a:blip>
          <a:srcRect/>
          <a:stretch>
            <a:fillRect/>
          </a:stretch>
        </p:blipFill>
        <p:spPr bwMode="auto">
          <a:xfrm>
            <a:off x="7585451" y="953105"/>
            <a:ext cx="232633" cy="257783"/>
          </a:xfrm>
          <a:prstGeom prst="rect">
            <a:avLst/>
          </a:prstGeom>
          <a:noFill/>
          <a:ln>
            <a:noFill/>
          </a:ln>
        </p:spPr>
      </p:pic>
      <p:pic>
        <p:nvPicPr>
          <p:cNvPr id="13" name="Immagine 12"/>
          <p:cNvPicPr/>
          <p:nvPr/>
        </p:nvPicPr>
        <p:blipFill>
          <a:blip r:embed="rId4" cstate="print">
            <a:extLst>
              <a:ext uri="{28A0092B-C50C-407E-A947-70E740481C1C}">
                <a14:useLocalDpi xmlns:a14="http://schemas.microsoft.com/office/drawing/2010/main" val="0"/>
              </a:ext>
            </a:extLst>
          </a:blip>
          <a:stretch>
            <a:fillRect/>
          </a:stretch>
        </p:blipFill>
        <p:spPr bwMode="auto">
          <a:xfrm>
            <a:off x="1256835" y="1606948"/>
            <a:ext cx="9508255" cy="1269495"/>
          </a:xfrm>
          <a:prstGeom prst="rect">
            <a:avLst/>
          </a:prstGeom>
          <a:ln>
            <a:noFill/>
          </a:ln>
          <a:effectLst>
            <a:outerShdw blurRad="190500" algn="tl" rotWithShape="0">
              <a:srgbClr val="000000">
                <a:alpha val="70000"/>
              </a:srgbClr>
            </a:outerShdw>
          </a:effectLst>
        </p:spPr>
      </p:pic>
      <p:sp>
        <p:nvSpPr>
          <p:cNvPr id="2" name="Freccia a destra 1"/>
          <p:cNvSpPr/>
          <p:nvPr/>
        </p:nvSpPr>
        <p:spPr>
          <a:xfrm>
            <a:off x="8458201" y="2044426"/>
            <a:ext cx="1045029" cy="1972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pic>
        <p:nvPicPr>
          <p:cNvPr id="15" name="Immagine 14"/>
          <p:cNvPicPr/>
          <p:nvPr/>
        </p:nvPicPr>
        <p:blipFill>
          <a:blip r:embed="rId5" cstate="print">
            <a:extLst>
              <a:ext uri="{28A0092B-C50C-407E-A947-70E740481C1C}">
                <a14:useLocalDpi xmlns:a14="http://schemas.microsoft.com/office/drawing/2010/main" val="0"/>
              </a:ext>
            </a:extLst>
          </a:blip>
          <a:stretch>
            <a:fillRect/>
          </a:stretch>
        </p:blipFill>
        <p:spPr bwMode="auto">
          <a:xfrm>
            <a:off x="1267198" y="3587427"/>
            <a:ext cx="9497892" cy="1523394"/>
          </a:xfrm>
          <a:prstGeom prst="rect">
            <a:avLst/>
          </a:prstGeom>
          <a:ln>
            <a:noFill/>
          </a:ln>
          <a:effectLst>
            <a:outerShdw blurRad="190500" algn="tl" rotWithShape="0">
              <a:srgbClr val="000000">
                <a:alpha val="70000"/>
              </a:srgbClr>
            </a:outerShdw>
          </a:effectLst>
        </p:spPr>
      </p:pic>
      <p:sp>
        <p:nvSpPr>
          <p:cNvPr id="17" name="Segnaposto contenuto 2"/>
          <p:cNvSpPr txBox="1">
            <a:spLocks/>
          </p:cNvSpPr>
          <p:nvPr/>
        </p:nvSpPr>
        <p:spPr>
          <a:xfrm>
            <a:off x="461590" y="2987785"/>
            <a:ext cx="11477368" cy="531022"/>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buClr>
                <a:schemeClr val="bg1"/>
              </a:buClr>
              <a:buNone/>
            </a:pPr>
            <a:r>
              <a:rPr lang="it-IT" sz="1400" i="1" dirty="0">
                <a:solidFill>
                  <a:schemeClr val="bg1"/>
                </a:solidFill>
                <a:latin typeface="Arial" panose="020B0604020202020204" pitchFamily="34" charset="0"/>
                <a:cs typeface="Arial" panose="020B0604020202020204" pitchFamily="34" charset="0"/>
              </a:rPr>
              <a:t>Il sistema consente, tramite un menu a tendina, di selezionare la tipologia di richiesta di erogazione tra quelle previste per il bando, ad esempio “SAL”, “Saldo” o “Anticipo”, come da figura sottostante:</a:t>
            </a:r>
          </a:p>
        </p:txBody>
      </p:sp>
    </p:spTree>
    <p:extLst>
      <p:ext uri="{BB962C8B-B14F-4D97-AF65-F5344CB8AC3E}">
        <p14:creationId xmlns:p14="http://schemas.microsoft.com/office/powerpoint/2010/main" val="3737492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bg>
      <p:bgPr>
        <a:solidFill>
          <a:schemeClr val="bg2">
            <a:lumMod val="40000"/>
            <a:lumOff val="60000"/>
          </a:schemeClr>
        </a:solidFill>
        <a:effectLst/>
      </p:bgPr>
    </p:bg>
    <p:spTree>
      <p:nvGrpSpPr>
        <p:cNvPr id="1" name=""/>
        <p:cNvGrpSpPr/>
        <p:nvPr/>
      </p:nvGrpSpPr>
      <p:grpSpPr>
        <a:xfrm>
          <a:off x="0" y="0"/>
          <a:ext cx="0" cy="0"/>
          <a:chOff x="0" y="0"/>
          <a:chExt cx="0" cy="0"/>
        </a:xfrm>
      </p:grpSpPr>
      <p:pic>
        <p:nvPicPr>
          <p:cNvPr id="10" name="Immagine 9"/>
          <p:cNvPicPr/>
          <p:nvPr/>
        </p:nvPicPr>
        <p:blipFill>
          <a:blip r:embed="rId2" cstate="print">
            <a:extLst>
              <a:ext uri="{28A0092B-C50C-407E-A947-70E740481C1C}">
                <a14:useLocalDpi xmlns:a14="http://schemas.microsoft.com/office/drawing/2010/main" val="0"/>
              </a:ext>
            </a:extLst>
          </a:blip>
          <a:stretch>
            <a:fillRect/>
          </a:stretch>
        </p:blipFill>
        <p:spPr bwMode="auto">
          <a:xfrm>
            <a:off x="1567749" y="1331868"/>
            <a:ext cx="8944069" cy="1419152"/>
          </a:xfrm>
          <a:prstGeom prst="rect">
            <a:avLst/>
          </a:prstGeom>
          <a:ln>
            <a:noFill/>
          </a:ln>
          <a:effectLst>
            <a:outerShdw blurRad="190500" algn="tl" rotWithShape="0">
              <a:srgbClr val="000000">
                <a:alpha val="70000"/>
              </a:srgbClr>
            </a:outerShdw>
          </a:effectLst>
        </p:spPr>
      </p:pic>
      <p:sp>
        <p:nvSpPr>
          <p:cNvPr id="7" name="Segnaposto contenuto 2"/>
          <p:cNvSpPr txBox="1">
            <a:spLocks/>
          </p:cNvSpPr>
          <p:nvPr/>
        </p:nvSpPr>
        <p:spPr>
          <a:xfrm>
            <a:off x="461590" y="181994"/>
            <a:ext cx="11477368" cy="1116128"/>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50000"/>
              </a:lnSpc>
              <a:buClr>
                <a:schemeClr val="bg1"/>
              </a:buClr>
              <a:buNone/>
            </a:pPr>
            <a:r>
              <a:rPr lang="it-IT" sz="1600" i="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Creazione di una richiesta di erogazione</a:t>
            </a:r>
          </a:p>
          <a:p>
            <a:pPr marL="0" indent="0" algn="just">
              <a:lnSpc>
                <a:spcPct val="100000"/>
              </a:lnSpc>
              <a:buClr>
                <a:schemeClr val="bg1"/>
              </a:buClr>
              <a:buNone/>
            </a:pPr>
            <a:r>
              <a:rPr lang="it-IT" sz="1400" dirty="0">
                <a:solidFill>
                  <a:schemeClr val="bg1"/>
                </a:solidFill>
                <a:latin typeface="Arial" panose="020B0604020202020204" pitchFamily="34" charset="0"/>
                <a:cs typeface="Arial" panose="020B0604020202020204" pitchFamily="34" charset="0"/>
              </a:rPr>
              <a:t>Le tipologie di richiesta di erogazione (SAL, Saldo, Anticipo) dipende dalle disposizioni del bando di riferimento.</a:t>
            </a:r>
          </a:p>
          <a:p>
            <a:pPr marL="0" indent="0" algn="just">
              <a:lnSpc>
                <a:spcPct val="100000"/>
              </a:lnSpc>
              <a:buClr>
                <a:schemeClr val="bg1"/>
              </a:buClr>
              <a:buNone/>
            </a:pPr>
            <a:r>
              <a:rPr lang="it-IT" sz="1400" dirty="0">
                <a:solidFill>
                  <a:schemeClr val="bg1"/>
                </a:solidFill>
                <a:latin typeface="Arial" panose="020B0604020202020204" pitchFamily="34" charset="0"/>
                <a:cs typeface="Arial" panose="020B0604020202020204" pitchFamily="34" charset="0"/>
              </a:rPr>
              <a:t>Una volta selezionata la tipologia di richiesta, occorre selezionare il pulsante «</a:t>
            </a:r>
            <a:r>
              <a:rPr lang="it-IT" sz="1400" b="1" dirty="0">
                <a:solidFill>
                  <a:schemeClr val="bg1"/>
                </a:solidFill>
                <a:latin typeface="Arial" panose="020B0604020202020204" pitchFamily="34" charset="0"/>
                <a:cs typeface="Arial" panose="020B0604020202020204" pitchFamily="34" charset="0"/>
              </a:rPr>
              <a:t>Aggiungi</a:t>
            </a:r>
            <a:r>
              <a:rPr lang="it-IT" sz="1400" dirty="0">
                <a:solidFill>
                  <a:schemeClr val="bg1"/>
                </a:solidFill>
                <a:latin typeface="Arial" panose="020B0604020202020204" pitchFamily="34" charset="0"/>
                <a:cs typeface="Arial" panose="020B0604020202020204" pitchFamily="34" charset="0"/>
              </a:rPr>
              <a:t>» per procedere.</a:t>
            </a:r>
          </a:p>
        </p:txBody>
      </p:sp>
      <p:sp>
        <p:nvSpPr>
          <p:cNvPr id="6" name="Segnaposto numero diapositiva 5"/>
          <p:cNvSpPr>
            <a:spLocks noGrp="1"/>
          </p:cNvSpPr>
          <p:nvPr>
            <p:ph type="sldNum" sz="quarter" idx="12"/>
          </p:nvPr>
        </p:nvSpPr>
        <p:spPr/>
        <p:txBody>
          <a:bodyPr/>
          <a:lstStyle/>
          <a:p>
            <a:fld id="{BCCFDACF-13EC-4135-9547-E4FC8DE1E292}" type="slidenum">
              <a:rPr lang="it-IT" smtClean="0"/>
              <a:t>9</a:t>
            </a:fld>
            <a:endParaRPr lang="it-IT"/>
          </a:p>
        </p:txBody>
      </p:sp>
      <p:pic>
        <p:nvPicPr>
          <p:cNvPr id="9" name="Immagin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544" y="6273800"/>
            <a:ext cx="390525" cy="447675"/>
          </a:xfrm>
          <a:prstGeom prst="rect">
            <a:avLst/>
          </a:prstGeom>
        </p:spPr>
      </p:pic>
      <p:sp>
        <p:nvSpPr>
          <p:cNvPr id="2" name="Freccia a destra 1"/>
          <p:cNvSpPr/>
          <p:nvPr/>
        </p:nvSpPr>
        <p:spPr>
          <a:xfrm flipH="1">
            <a:off x="3600445" y="1735509"/>
            <a:ext cx="1216480" cy="19726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1" name="Segnaposto contenuto 2"/>
          <p:cNvSpPr txBox="1">
            <a:spLocks/>
          </p:cNvSpPr>
          <p:nvPr/>
        </p:nvSpPr>
        <p:spPr>
          <a:xfrm>
            <a:off x="546069" y="2783377"/>
            <a:ext cx="11477368" cy="977500"/>
          </a:xfrm>
          <a:prstGeom prst="rect">
            <a:avLst/>
          </a:prstGeom>
          <a:solidFill>
            <a:schemeClr val="accent1"/>
          </a:solidFill>
        </p:spPr>
        <p:txBody>
          <a:bodyPr vert="horz" lIns="91440" tIns="45720" rIns="91440" bIns="45720" rtlCol="0" anchor="ctr">
            <a:no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0" indent="0" algn="just">
              <a:lnSpc>
                <a:spcPct val="100000"/>
              </a:lnSpc>
              <a:spcBef>
                <a:spcPts val="0"/>
              </a:spcBef>
              <a:buClr>
                <a:schemeClr val="bg1"/>
              </a:buClr>
              <a:buNone/>
            </a:pPr>
            <a:r>
              <a:rPr lang="it-IT" sz="1300" dirty="0">
                <a:solidFill>
                  <a:schemeClr val="bg1"/>
                </a:solidFill>
                <a:latin typeface="Arial" panose="020B0604020202020204" pitchFamily="34" charset="0"/>
                <a:cs typeface="Arial" panose="020B0604020202020204" pitchFamily="34" charset="0"/>
              </a:rPr>
              <a:t>Da questo momento la richiesta di erogazione è in modalità bozza ed è possibile accedervi in una sessione di lavoro successiva tramite il menu “Elenco domande” e la funzionalità “Gestione domanda”. Una richiesta di erogazione in bozza può essere eliminata tramite il pulsante      mentre per procedere o proseguire nella sua compilazione selezionare il pulsante </a:t>
            </a:r>
          </a:p>
        </p:txBody>
      </p:sp>
      <p:pic>
        <p:nvPicPr>
          <p:cNvPr id="14" name="Immagine 13"/>
          <p:cNvPicPr/>
          <p:nvPr/>
        </p:nvPicPr>
        <p:blipFill>
          <a:blip r:embed="rId4">
            <a:extLst>
              <a:ext uri="{28A0092B-C50C-407E-A947-70E740481C1C}">
                <a14:useLocalDpi xmlns:a14="http://schemas.microsoft.com/office/drawing/2010/main" val="0"/>
              </a:ext>
            </a:extLst>
          </a:blip>
          <a:srcRect/>
          <a:stretch>
            <a:fillRect/>
          </a:stretch>
        </p:blipFill>
        <p:spPr bwMode="auto">
          <a:xfrm>
            <a:off x="9888115" y="3161680"/>
            <a:ext cx="220894" cy="220894"/>
          </a:xfrm>
          <a:prstGeom prst="rect">
            <a:avLst/>
          </a:prstGeom>
          <a:noFill/>
          <a:ln>
            <a:noFill/>
          </a:ln>
        </p:spPr>
      </p:pic>
      <p:pic>
        <p:nvPicPr>
          <p:cNvPr id="16" name="Immagine 15"/>
          <p:cNvPicPr/>
          <p:nvPr/>
        </p:nvPicPr>
        <p:blipFill>
          <a:blip r:embed="rId5" cstate="print">
            <a:extLst>
              <a:ext uri="{28A0092B-C50C-407E-A947-70E740481C1C}">
                <a14:useLocalDpi xmlns:a14="http://schemas.microsoft.com/office/drawing/2010/main" val="0"/>
              </a:ext>
            </a:extLst>
          </a:blip>
          <a:stretch>
            <a:fillRect/>
          </a:stretch>
        </p:blipFill>
        <p:spPr bwMode="auto">
          <a:xfrm>
            <a:off x="1433524" y="4042804"/>
            <a:ext cx="8939192" cy="1180189"/>
          </a:xfrm>
          <a:prstGeom prst="rect">
            <a:avLst/>
          </a:prstGeom>
          <a:ln>
            <a:noFill/>
          </a:ln>
          <a:effectLst>
            <a:outerShdw blurRad="190500" algn="tl" rotWithShape="0">
              <a:srgbClr val="000000">
                <a:alpha val="70000"/>
              </a:srgbClr>
            </a:outerShdw>
          </a:effectLst>
        </p:spPr>
      </p:pic>
      <p:pic>
        <p:nvPicPr>
          <p:cNvPr id="18" name="Immagine 17"/>
          <p:cNvPicPr/>
          <p:nvPr/>
        </p:nvPicPr>
        <p:blipFill>
          <a:blip r:embed="rId6">
            <a:extLst>
              <a:ext uri="{28A0092B-C50C-407E-A947-70E740481C1C}">
                <a14:useLocalDpi xmlns:a14="http://schemas.microsoft.com/office/drawing/2010/main" val="0"/>
              </a:ext>
            </a:extLst>
          </a:blip>
          <a:srcRect/>
          <a:stretch>
            <a:fillRect/>
          </a:stretch>
        </p:blipFill>
        <p:spPr bwMode="auto">
          <a:xfrm>
            <a:off x="4816925" y="3418033"/>
            <a:ext cx="213390" cy="220894"/>
          </a:xfrm>
          <a:prstGeom prst="rect">
            <a:avLst/>
          </a:prstGeom>
          <a:noFill/>
          <a:ln>
            <a:noFill/>
          </a:ln>
        </p:spPr>
      </p:pic>
      <p:sp>
        <p:nvSpPr>
          <p:cNvPr id="19" name="Rettangolo arrotondato 18"/>
          <p:cNvSpPr/>
          <p:nvPr/>
        </p:nvSpPr>
        <p:spPr>
          <a:xfrm flipV="1">
            <a:off x="9845303" y="4738516"/>
            <a:ext cx="527413" cy="278822"/>
          </a:xfrm>
          <a:prstGeom prst="roundRect">
            <a:avLst/>
          </a:prstGeom>
          <a:noFill/>
          <a:ln w="76200" cap="flat" cmpd="sng" algn="ctr">
            <a:solidFill>
              <a:schemeClr val="accent3"/>
            </a:solidFill>
            <a:prstDash val="solid"/>
            <a:round/>
            <a:headEnd type="none" w="med" len="med"/>
            <a:tailEnd type="none" w="med" len="med"/>
          </a:ln>
        </p:spPr>
        <p:style>
          <a:lnRef idx="0">
            <a:scrgbClr r="0" g="0" b="0"/>
          </a:lnRef>
          <a:fillRef idx="0">
            <a:scrgbClr r="0" g="0" b="0"/>
          </a:fillRef>
          <a:effectRef idx="0">
            <a:scrgbClr r="0" g="0" b="0"/>
          </a:effectRef>
          <a:fontRef idx="minor">
            <a:schemeClr val="accent3"/>
          </a:fontRef>
        </p:style>
        <p:txBody>
          <a:bodyPr rtlCol="0" anchor="ctr"/>
          <a:lstStyle/>
          <a:p>
            <a:pPr algn="ctr"/>
            <a:endParaRPr lang="it-IT" b="1">
              <a:ln w="22225">
                <a:solidFill>
                  <a:schemeClr val="accent2"/>
                </a:solidFill>
                <a:prstDash val="solid"/>
              </a:ln>
              <a:solidFill>
                <a:schemeClr val="accent2">
                  <a:lumMod val="40000"/>
                  <a:lumOff val="60000"/>
                </a:schemeClr>
              </a:solidFill>
            </a:endParaRPr>
          </a:p>
        </p:txBody>
      </p:sp>
    </p:spTree>
    <p:extLst>
      <p:ext uri="{BB962C8B-B14F-4D97-AF65-F5344CB8AC3E}">
        <p14:creationId xmlns:p14="http://schemas.microsoft.com/office/powerpoint/2010/main" val="878796268"/>
      </p:ext>
    </p:extLst>
  </p:cSld>
  <p:clrMapOvr>
    <a:masterClrMapping/>
  </p:clrMapOvr>
</p:sld>
</file>

<file path=ppt/theme/theme1.xml><?xml version="1.0" encoding="utf-8"?>
<a:theme xmlns:a="http://schemas.openxmlformats.org/drawingml/2006/main" name="Cornice">
  <a:themeElements>
    <a:clrScheme name="Cornic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ornic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Cornic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0C90693CE073DC41BC12C94DC83ED263" ma:contentTypeVersion="" ma:contentTypeDescription="Creare un nuovo documento." ma:contentTypeScope="" ma:versionID="c38afe134e2bca50ad681fdde886f0d6">
  <xsd:schema xmlns:xsd="http://www.w3.org/2001/XMLSchema" xmlns:xs="http://www.w3.org/2001/XMLSchema" xmlns:p="http://schemas.microsoft.com/office/2006/metadata/properties" xmlns:ns2="56a81a42-2f47-4daf-a94f-87373bc85ff7" targetNamespace="http://schemas.microsoft.com/office/2006/metadata/properties" ma:root="true" ma:fieldsID="ae673fe14a643da2f019fde63e6ff5c0" ns2:_="">
    <xsd:import namespace="56a81a42-2f47-4daf-a94f-87373bc85ff7"/>
    <xsd:element name="properties">
      <xsd:complexType>
        <xsd:sequence>
          <xsd:element name="documentManagement">
            <xsd:complexType>
              <xsd:all>
                <xsd:element ref="ns2:Tipo_x0020_documento"/>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6a81a42-2f47-4daf-a94f-87373bc85ff7" elementFormDefault="qualified">
    <xsd:import namespace="http://schemas.microsoft.com/office/2006/documentManagement/types"/>
    <xsd:import namespace="http://schemas.microsoft.com/office/infopath/2007/PartnerControls"/>
    <xsd:element name="Tipo_x0020_documento" ma:index="8" ma:displayName="Tipo documento" ma:default="DELIVERABLE" ma:format="Dropdown" ma:internalName="Tipo_x0020_documento">
      <xsd:simpleType>
        <xsd:restriction base="dms:Choice">
          <xsd:enumeration value="DELIVERABLE"/>
          <xsd:enumeration value="SCHEDA ATTIVITA'"/>
          <xsd:enumeration value="VERBALE RIUNIONE"/>
          <xsd:enumeration value="CHECKLIST RILASCIO BANDI"/>
          <xsd:enumeration value="CHECKLIST RILASCIO APPLICATIVO"/>
          <xsd:enumeration value="COMUNICAZIONE"/>
          <xsd:enumeration value="PIANO DI TEST"/>
          <xsd:enumeration value="REPORT DI TEST"/>
          <xsd:enumeration value="MANUALE"/>
          <xsd:enumeration value="ANALISI E PROGETTAZIONE"/>
          <xsd:enumeration value="ALTRO"/>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 ma:displayName="Tipo di contenuto"/>
        <xsd:element ref="dc:title" minOccurs="0" maxOccurs="1" ma:index="1" ma:displayName="Tito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ipo_x0020_documento xmlns="56a81a42-2f47-4daf-a94f-87373bc85ff7">MANUALE</Tipo_x0020_documento>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47E27E-ADC2-4307-A297-BF6EF63396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6a81a42-2f47-4daf-a94f-87373bc85ff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9D6870F-647E-49B0-904E-1B2E4B2FDCF2}">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56a81a42-2f47-4daf-a94f-87373bc85ff7"/>
    <ds:schemaRef ds:uri="http://www.w3.org/XML/1998/namespace"/>
    <ds:schemaRef ds:uri="http://purl.org/dc/dcmitype/"/>
  </ds:schemaRefs>
</ds:datastoreItem>
</file>

<file path=customXml/itemProps3.xml><?xml version="1.0" encoding="utf-8"?>
<ds:datastoreItem xmlns:ds="http://schemas.openxmlformats.org/officeDocument/2006/customXml" ds:itemID="{5D3817A5-F04D-4AE0-9038-B0EFE709CAC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TM03457475[[fn=Cornice]]</Template>
  <TotalTime>6376</TotalTime>
  <Words>5097</Words>
  <Application>Microsoft Office PowerPoint</Application>
  <PresentationFormat>Widescreen</PresentationFormat>
  <Paragraphs>357</Paragraphs>
  <Slides>34</Slides>
  <Notes>0</Notes>
  <HiddenSlides>0</HiddenSlides>
  <MMClips>0</MMClips>
  <ScaleCrop>false</ScaleCrop>
  <HeadingPairs>
    <vt:vector size="6" baseType="variant">
      <vt:variant>
        <vt:lpstr>Caratteri utilizzati</vt:lpstr>
      </vt:variant>
      <vt:variant>
        <vt:i4>4</vt:i4>
      </vt:variant>
      <vt:variant>
        <vt:lpstr>Tema</vt:lpstr>
      </vt:variant>
      <vt:variant>
        <vt:i4>1</vt:i4>
      </vt:variant>
      <vt:variant>
        <vt:lpstr>Titoli diapositive</vt:lpstr>
      </vt:variant>
      <vt:variant>
        <vt:i4>34</vt:i4>
      </vt:variant>
    </vt:vector>
  </HeadingPairs>
  <TitlesOfParts>
    <vt:vector size="39" baseType="lpstr">
      <vt:lpstr>Arial</vt:lpstr>
      <vt:lpstr>Calibri</vt:lpstr>
      <vt:lpstr>Corbel</vt:lpstr>
      <vt:lpstr>Wingdings 2</vt:lpstr>
      <vt:lpstr>Cornice</vt:lpstr>
      <vt:lpstr>SIPES  Sistema Informativo Processo di Erogazione e Sostegno</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SIPES Guida Gestore Sola Lettura</dc:title>
  <dc:creator>Natalia Ester Carta</dc:creator>
  <cp:lastModifiedBy>Federica Todde</cp:lastModifiedBy>
  <cp:revision>334</cp:revision>
  <cp:lastPrinted>2019-11-20T16:22:31Z</cp:lastPrinted>
  <dcterms:created xsi:type="dcterms:W3CDTF">2018-10-10T14:07:44Z</dcterms:created>
  <dcterms:modified xsi:type="dcterms:W3CDTF">2019-11-20T16:25:17Z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0x0101000C90693CE073DC41BC12C94DC83ED263</vt:lpwstr>
  </property>
</Properties>
</file>